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62" r:id="rId3"/>
    <p:sldId id="265" r:id="rId4"/>
    <p:sldId id="278" r:id="rId5"/>
    <p:sldId id="269" r:id="rId6"/>
    <p:sldId id="270" r:id="rId7"/>
    <p:sldId id="290" r:id="rId8"/>
    <p:sldId id="266" r:id="rId9"/>
    <p:sldId id="267" r:id="rId10"/>
    <p:sldId id="268" r:id="rId11"/>
    <p:sldId id="271" r:id="rId12"/>
    <p:sldId id="277" r:id="rId13"/>
    <p:sldId id="260" r:id="rId14"/>
    <p:sldId id="274" r:id="rId15"/>
    <p:sldId id="281" r:id="rId16"/>
    <p:sldId id="280" r:id="rId17"/>
    <p:sldId id="276" r:id="rId18"/>
    <p:sldId id="275" r:id="rId19"/>
    <p:sldId id="282" r:id="rId20"/>
    <p:sldId id="283" r:id="rId21"/>
    <p:sldId id="259" r:id="rId22"/>
    <p:sldId id="273" r:id="rId23"/>
    <p:sldId id="279" r:id="rId24"/>
    <p:sldId id="285" r:id="rId25"/>
    <p:sldId id="293" r:id="rId26"/>
    <p:sldId id="294" r:id="rId27"/>
    <p:sldId id="286" r:id="rId28"/>
    <p:sldId id="287" r:id="rId29"/>
    <p:sldId id="288" r:id="rId30"/>
    <p:sldId id="289" r:id="rId31"/>
    <p:sldId id="291" r:id="rId32"/>
    <p:sldId id="29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62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5BEB10-FB84-4B87-8B6A-6B9B1513C7DF}" type="datetimeFigureOut">
              <a:rPr lang="en-US" smtClean="0"/>
              <a:t>10/17/2013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2FA16E-ED52-40E1-80F1-0BB2FCEA5BA6}" type="slidenum">
              <a:rPr lang="en-US" smtClean="0"/>
              <a:t>‹#›</a:t>
            </a:fld>
            <a:endParaRPr lang="en-US"/>
          </a:p>
        </p:txBody>
      </p:sp>
    </p:spTree>
    <p:extLst>
      <p:ext uri="{BB962C8B-B14F-4D97-AF65-F5344CB8AC3E}">
        <p14:creationId xmlns:p14="http://schemas.microsoft.com/office/powerpoint/2010/main" val="2528610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2FA16E-ED52-40E1-80F1-0BB2FCEA5BA6}" type="slidenum">
              <a:rPr lang="en-US" smtClean="0"/>
              <a:t>2</a:t>
            </a:fld>
            <a:endParaRPr lang="en-US"/>
          </a:p>
        </p:txBody>
      </p:sp>
    </p:spTree>
    <p:extLst>
      <p:ext uri="{BB962C8B-B14F-4D97-AF65-F5344CB8AC3E}">
        <p14:creationId xmlns:p14="http://schemas.microsoft.com/office/powerpoint/2010/main" val="3225298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so many males?</a:t>
            </a:r>
            <a:endParaRPr lang="en-US" dirty="0"/>
          </a:p>
        </p:txBody>
      </p:sp>
      <p:sp>
        <p:nvSpPr>
          <p:cNvPr id="4" name="Slide Number Placeholder 3"/>
          <p:cNvSpPr>
            <a:spLocks noGrp="1"/>
          </p:cNvSpPr>
          <p:nvPr>
            <p:ph type="sldNum" sz="quarter" idx="10"/>
          </p:nvPr>
        </p:nvSpPr>
        <p:spPr/>
        <p:txBody>
          <a:bodyPr/>
          <a:lstStyle/>
          <a:p>
            <a:fld id="{992FA16E-ED52-40E1-80F1-0BB2FCEA5BA6}" type="slidenum">
              <a:rPr lang="en-US" smtClean="0"/>
              <a:t>5</a:t>
            </a:fld>
            <a:endParaRPr lang="en-US"/>
          </a:p>
        </p:txBody>
      </p:sp>
    </p:spTree>
    <p:extLst>
      <p:ext uri="{BB962C8B-B14F-4D97-AF65-F5344CB8AC3E}">
        <p14:creationId xmlns:p14="http://schemas.microsoft.com/office/powerpoint/2010/main" val="3439416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a:t>
            </a:r>
            <a:r>
              <a:rPr lang="en-US" baseline="0" dirty="0" smtClean="0"/>
              <a:t>so many people go to jail for drugs? Discuss correlation between less education, incarceration, and perhaps lower SES.</a:t>
            </a:r>
            <a:endParaRPr lang="en-US" dirty="0"/>
          </a:p>
        </p:txBody>
      </p:sp>
      <p:sp>
        <p:nvSpPr>
          <p:cNvPr id="4" name="Slide Number Placeholder 3"/>
          <p:cNvSpPr>
            <a:spLocks noGrp="1"/>
          </p:cNvSpPr>
          <p:nvPr>
            <p:ph type="sldNum" sz="quarter" idx="10"/>
          </p:nvPr>
        </p:nvSpPr>
        <p:spPr/>
        <p:txBody>
          <a:bodyPr/>
          <a:lstStyle/>
          <a:p>
            <a:fld id="{992FA16E-ED52-40E1-80F1-0BB2FCEA5BA6}" type="slidenum">
              <a:rPr lang="en-US" smtClean="0"/>
              <a:t>6</a:t>
            </a:fld>
            <a:endParaRPr lang="en-US"/>
          </a:p>
        </p:txBody>
      </p:sp>
    </p:spTree>
    <p:extLst>
      <p:ext uri="{BB962C8B-B14F-4D97-AF65-F5344CB8AC3E}">
        <p14:creationId xmlns:p14="http://schemas.microsoft.com/office/powerpoint/2010/main" val="395997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F0A5A9C-2B7A-4B52-B74C-D93021DE8220}" type="datetimeFigureOut">
              <a:rPr lang="en-US" smtClean="0"/>
              <a:t>10/17/2013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AA34D-F287-4A11-9DDD-F8F6B1E8F5B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0A5A9C-2B7A-4B52-B74C-D93021DE8220}" type="datetimeFigureOut">
              <a:rPr lang="en-US" smtClean="0"/>
              <a:t>10/17/2013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AA34D-F287-4A11-9DDD-F8F6B1E8F5B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0A5A9C-2B7A-4B52-B74C-D93021DE8220}" type="datetimeFigureOut">
              <a:rPr lang="en-US" smtClean="0"/>
              <a:t>10/17/2013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AA34D-F287-4A11-9DDD-F8F6B1E8F5B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0A5A9C-2B7A-4B52-B74C-D93021DE8220}" type="datetimeFigureOut">
              <a:rPr lang="en-US" smtClean="0"/>
              <a:t>10/17/2013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AA34D-F287-4A11-9DDD-F8F6B1E8F5B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0A5A9C-2B7A-4B52-B74C-D93021DE8220}" type="datetimeFigureOut">
              <a:rPr lang="en-US" smtClean="0"/>
              <a:t>10/17/2013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AA34D-F287-4A11-9DDD-F8F6B1E8F5B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F0A5A9C-2B7A-4B52-B74C-D93021DE8220}" type="datetimeFigureOut">
              <a:rPr lang="en-US" smtClean="0"/>
              <a:t>10/17/2013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5AA34D-F287-4A11-9DDD-F8F6B1E8F5B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0A5A9C-2B7A-4B52-B74C-D93021DE8220}" type="datetimeFigureOut">
              <a:rPr lang="en-US" smtClean="0"/>
              <a:t>10/17/2013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5AA34D-F287-4A11-9DDD-F8F6B1E8F5B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0A5A9C-2B7A-4B52-B74C-D93021DE8220}" type="datetimeFigureOut">
              <a:rPr lang="en-US" smtClean="0"/>
              <a:t>10/17/2013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5AA34D-F287-4A11-9DDD-F8F6B1E8F5B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A5A9C-2B7A-4B52-B74C-D93021DE8220}" type="datetimeFigureOut">
              <a:rPr lang="en-US" smtClean="0"/>
              <a:t>10/17/2013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5AA34D-F287-4A11-9DDD-F8F6B1E8F5B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A5A9C-2B7A-4B52-B74C-D93021DE8220}" type="datetimeFigureOut">
              <a:rPr lang="en-US" smtClean="0"/>
              <a:t>10/17/2013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5AA34D-F287-4A11-9DDD-F8F6B1E8F5B6}"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6F0A5A9C-2B7A-4B52-B74C-D93021DE8220}" type="datetimeFigureOut">
              <a:rPr lang="en-US" smtClean="0"/>
              <a:t>10/17/2013</a:t>
            </a:fld>
            <a:endParaRPr lang="en-US"/>
          </a:p>
        </p:txBody>
      </p:sp>
      <p:sp>
        <p:nvSpPr>
          <p:cNvPr id="9" name="Slide Number Placeholder 8"/>
          <p:cNvSpPr>
            <a:spLocks noGrp="1"/>
          </p:cNvSpPr>
          <p:nvPr>
            <p:ph type="sldNum" sz="quarter" idx="11"/>
          </p:nvPr>
        </p:nvSpPr>
        <p:spPr/>
        <p:txBody>
          <a:bodyPr/>
          <a:lstStyle/>
          <a:p>
            <a:fld id="{A25AA34D-F287-4A11-9DDD-F8F6B1E8F5B6}"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25AA34D-F287-4A11-9DDD-F8F6B1E8F5B6}"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F0A5A9C-2B7A-4B52-B74C-D93021DE8220}" type="datetimeFigureOut">
              <a:rPr lang="en-US" smtClean="0"/>
              <a:t>10/17/2013</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untogo.org/News/Mideast/UN-committee-hears-proposals-on-the-issue-of-Palestinian-political-prisoner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hdwallpapersinn.com/prisoners-pictures.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prisoncellphones.com/blog/tag/maximum-security-prison/"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dailymail.co.uk/news/article-1277158/Halden-Prison-Inside-Norways-posh-new-jail.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laprincessaworld.blogspot.com/2010/05/norways-luxury-prison-halden.html"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dailymail.co.uk/home/moslive/article-1384308/Norways-controversial-cushy-prison-experiment--catch-UK.html" TargetMode="Externa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1"/>
            <a:ext cx="7620000" cy="3200400"/>
          </a:xfrm>
        </p:spPr>
        <p:txBody>
          <a:bodyPr/>
          <a:lstStyle/>
          <a:p>
            <a:r>
              <a:rPr lang="en-US" sz="4800" dirty="0" smtClean="0"/>
              <a:t>Communication Challenges Between Foreign Inmates and Norwegian Prison Officers</a:t>
            </a:r>
            <a:endParaRPr lang="en-US" sz="4800" dirty="0"/>
          </a:p>
        </p:txBody>
      </p:sp>
      <p:sp>
        <p:nvSpPr>
          <p:cNvPr id="3" name="Subtitle 2"/>
          <p:cNvSpPr>
            <a:spLocks noGrp="1"/>
          </p:cNvSpPr>
          <p:nvPr>
            <p:ph type="subTitle" idx="1"/>
          </p:nvPr>
        </p:nvSpPr>
        <p:spPr>
          <a:xfrm>
            <a:off x="685800" y="4114800"/>
            <a:ext cx="6461760" cy="1066800"/>
          </a:xfrm>
        </p:spPr>
        <p:txBody>
          <a:bodyPr>
            <a:normAutofit/>
          </a:bodyPr>
          <a:lstStyle/>
          <a:p>
            <a:r>
              <a:rPr lang="en-US" sz="2800" dirty="0" smtClean="0">
                <a:solidFill>
                  <a:schemeClr val="tx1">
                    <a:lumMod val="75000"/>
                    <a:lumOff val="25000"/>
                  </a:schemeClr>
                </a:solidFill>
              </a:rPr>
              <a:t>Richard </a:t>
            </a:r>
            <a:r>
              <a:rPr lang="en-US" sz="2800" dirty="0" err="1" smtClean="0">
                <a:solidFill>
                  <a:schemeClr val="tx1">
                    <a:lumMod val="75000"/>
                    <a:lumOff val="25000"/>
                  </a:schemeClr>
                </a:solidFill>
              </a:rPr>
              <a:t>Thripp</a:t>
            </a:r>
            <a:endParaRPr lang="en-US" sz="2800" dirty="0" smtClean="0">
              <a:solidFill>
                <a:schemeClr val="tx1">
                  <a:lumMod val="75000"/>
                  <a:lumOff val="25000"/>
                </a:schemeClr>
              </a:solidFill>
            </a:endParaRPr>
          </a:p>
          <a:p>
            <a:r>
              <a:rPr lang="en-US" sz="2800" dirty="0" smtClean="0">
                <a:solidFill>
                  <a:schemeClr val="tx1">
                    <a:lumMod val="75000"/>
                    <a:lumOff val="25000"/>
                  </a:schemeClr>
                </a:solidFill>
              </a:rPr>
              <a:t>Oct. 10, 2013</a:t>
            </a:r>
            <a:endParaRPr lang="en-US" sz="2800" dirty="0">
              <a:solidFill>
                <a:schemeClr val="tx1">
                  <a:lumMod val="75000"/>
                  <a:lumOff val="25000"/>
                </a:schemeClr>
              </a:solidFill>
            </a:endParaRPr>
          </a:p>
        </p:txBody>
      </p:sp>
    </p:spTree>
    <p:extLst>
      <p:ext uri="{BB962C8B-B14F-4D97-AF65-F5344CB8AC3E}">
        <p14:creationId xmlns:p14="http://schemas.microsoft.com/office/powerpoint/2010/main" val="1273444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idx="1"/>
          </p:nvPr>
        </p:nvSpPr>
        <p:spPr/>
        <p:txBody>
          <a:bodyPr/>
          <a:lstStyle/>
          <a:p>
            <a:pPr>
              <a:buClr>
                <a:schemeClr val="tx1">
                  <a:lumMod val="65000"/>
                  <a:lumOff val="35000"/>
                </a:schemeClr>
              </a:buClr>
            </a:pPr>
            <a:r>
              <a:rPr lang="en-US" sz="2400" dirty="0"/>
              <a:t>All 19 interviews were conducted by the 1</a:t>
            </a:r>
            <a:r>
              <a:rPr lang="en-US" sz="2400" baseline="30000" dirty="0"/>
              <a:t>st</a:t>
            </a:r>
            <a:r>
              <a:rPr lang="en-US" sz="2400" dirty="0"/>
              <a:t> author, </a:t>
            </a:r>
            <a:r>
              <a:rPr lang="en-US" sz="2400" dirty="0" err="1"/>
              <a:t>Valentina</a:t>
            </a:r>
            <a:r>
              <a:rPr lang="en-US" sz="2400" dirty="0"/>
              <a:t> C. </a:t>
            </a:r>
            <a:r>
              <a:rPr lang="en-US" sz="2400" dirty="0" err="1"/>
              <a:t>Iversen</a:t>
            </a:r>
            <a:r>
              <a:rPr lang="en-US" sz="2400" dirty="0"/>
              <a:t>, and were </a:t>
            </a:r>
            <a:r>
              <a:rPr lang="en-US" sz="2400" dirty="0" smtClean="0"/>
              <a:t>each about </a:t>
            </a:r>
            <a:r>
              <a:rPr lang="en-US" sz="2400" dirty="0"/>
              <a:t>1 </a:t>
            </a:r>
            <a:r>
              <a:rPr lang="en-US" sz="2400" dirty="0" smtClean="0"/>
              <a:t>hour.</a:t>
            </a:r>
          </a:p>
          <a:p>
            <a:pPr>
              <a:buClr>
                <a:schemeClr val="tx1">
                  <a:lumMod val="65000"/>
                  <a:lumOff val="35000"/>
                </a:schemeClr>
              </a:buClr>
            </a:pPr>
            <a:endParaRPr lang="en-US" sz="2400" dirty="0" smtClean="0"/>
          </a:p>
          <a:p>
            <a:pPr>
              <a:buClr>
                <a:schemeClr val="tx1">
                  <a:lumMod val="65000"/>
                  <a:lumOff val="35000"/>
                </a:schemeClr>
              </a:buClr>
            </a:pPr>
            <a:r>
              <a:rPr lang="en-US" sz="2400" dirty="0" smtClean="0"/>
              <a:t>17 </a:t>
            </a:r>
            <a:r>
              <a:rPr lang="en-US" sz="2400" dirty="0"/>
              <a:t>were taped and </a:t>
            </a:r>
            <a:r>
              <a:rPr lang="en-US" sz="2400" dirty="0" smtClean="0"/>
              <a:t>transcribed.</a:t>
            </a:r>
          </a:p>
          <a:p>
            <a:pPr>
              <a:buClr>
                <a:schemeClr val="tx1">
                  <a:lumMod val="65000"/>
                  <a:lumOff val="35000"/>
                </a:schemeClr>
              </a:buClr>
            </a:pPr>
            <a:endParaRPr lang="en-US" sz="2400" dirty="0"/>
          </a:p>
          <a:p>
            <a:pPr>
              <a:buClr>
                <a:schemeClr val="tx1">
                  <a:lumMod val="65000"/>
                  <a:lumOff val="35000"/>
                </a:schemeClr>
              </a:buClr>
            </a:pPr>
            <a:r>
              <a:rPr lang="en-US" sz="2400" dirty="0" smtClean="0"/>
              <a:t>2 </a:t>
            </a:r>
            <a:r>
              <a:rPr lang="en-US" sz="2400" dirty="0"/>
              <a:t>prisoners declined to be recorded on tape, expressing fear that </a:t>
            </a:r>
            <a:r>
              <a:rPr lang="en-US" sz="2400" dirty="0" smtClean="0"/>
              <a:t>prison </a:t>
            </a:r>
            <a:r>
              <a:rPr lang="en-US" sz="2400" dirty="0"/>
              <a:t>staff might obtain the recordings, so notes were taken instead.</a:t>
            </a:r>
            <a:endParaRPr lang="en-US" dirty="0"/>
          </a:p>
        </p:txBody>
      </p:sp>
    </p:spTree>
    <p:extLst>
      <p:ext uri="{BB962C8B-B14F-4D97-AF65-F5344CB8AC3E}">
        <p14:creationId xmlns:p14="http://schemas.microsoft.com/office/powerpoint/2010/main" val="3228075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idx="1"/>
          </p:nvPr>
        </p:nvSpPr>
        <p:spPr/>
        <p:txBody>
          <a:bodyPr/>
          <a:lstStyle/>
          <a:p>
            <a:pPr>
              <a:buClr>
                <a:schemeClr val="tx1">
                  <a:lumMod val="65000"/>
                  <a:lumOff val="35000"/>
                </a:schemeClr>
              </a:buClr>
            </a:pPr>
            <a:r>
              <a:rPr lang="en-US" sz="2400" dirty="0" smtClean="0"/>
              <a:t>Participants were asked to verbally reconstruct one or more episodes involving aggression and communication problems</a:t>
            </a:r>
          </a:p>
          <a:p>
            <a:pPr>
              <a:buClr>
                <a:schemeClr val="tx1">
                  <a:lumMod val="65000"/>
                  <a:lumOff val="35000"/>
                </a:schemeClr>
              </a:buClr>
            </a:pPr>
            <a:endParaRPr lang="en-US" sz="2400" dirty="0" smtClean="0"/>
          </a:p>
          <a:p>
            <a:pPr>
              <a:buClr>
                <a:schemeClr val="tx1">
                  <a:lumMod val="65000"/>
                  <a:lumOff val="35000"/>
                </a:schemeClr>
              </a:buClr>
            </a:pPr>
            <a:r>
              <a:rPr lang="en-US" sz="2400" dirty="0" smtClean="0"/>
              <a:t>A set of questions was used, but the researcher modified the scheme based on each participant’s responses, to probe interesting and important areas</a:t>
            </a:r>
          </a:p>
          <a:p>
            <a:pPr>
              <a:buClr>
                <a:schemeClr val="tx1">
                  <a:lumMod val="65000"/>
                  <a:lumOff val="35000"/>
                </a:schemeClr>
              </a:buClr>
            </a:pPr>
            <a:endParaRPr lang="en-US" sz="2400" dirty="0" smtClean="0"/>
          </a:p>
          <a:p>
            <a:pPr>
              <a:buClr>
                <a:schemeClr val="tx1">
                  <a:lumMod val="65000"/>
                  <a:lumOff val="35000"/>
                </a:schemeClr>
              </a:buClr>
            </a:pPr>
            <a:r>
              <a:rPr lang="en-US" sz="2400" dirty="0" smtClean="0"/>
              <a:t>Participants were asked to discuss how everyday communication worked, especially in situations where prison officers were involved</a:t>
            </a:r>
            <a:endParaRPr lang="en-US" dirty="0"/>
          </a:p>
        </p:txBody>
      </p:sp>
    </p:spTree>
    <p:extLst>
      <p:ext uri="{BB962C8B-B14F-4D97-AF65-F5344CB8AC3E}">
        <p14:creationId xmlns:p14="http://schemas.microsoft.com/office/powerpoint/2010/main" val="1692741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Methods</a:t>
            </a:r>
          </a:p>
        </p:txBody>
      </p:sp>
      <p:sp>
        <p:nvSpPr>
          <p:cNvPr id="3" name="Content Placeholder 2"/>
          <p:cNvSpPr>
            <a:spLocks noGrp="1"/>
          </p:cNvSpPr>
          <p:nvPr>
            <p:ph idx="1"/>
          </p:nvPr>
        </p:nvSpPr>
        <p:spPr/>
        <p:txBody>
          <a:bodyPr/>
          <a:lstStyle/>
          <a:p>
            <a:pPr>
              <a:buClr>
                <a:schemeClr val="tx1">
                  <a:lumMod val="65000"/>
                  <a:lumOff val="35000"/>
                </a:schemeClr>
              </a:buClr>
            </a:pPr>
            <a:r>
              <a:rPr lang="en-US" sz="2400" dirty="0" smtClean="0"/>
              <a:t>Data was analyzed using thematic analysis</a:t>
            </a:r>
          </a:p>
          <a:p>
            <a:pPr>
              <a:buClr>
                <a:schemeClr val="tx1">
                  <a:lumMod val="65000"/>
                  <a:lumOff val="35000"/>
                </a:schemeClr>
              </a:buClr>
            </a:pPr>
            <a:r>
              <a:rPr lang="en-US" sz="2400" dirty="0" err="1" smtClean="0"/>
              <a:t>Iversen</a:t>
            </a:r>
            <a:r>
              <a:rPr lang="en-US" sz="2400" dirty="0" smtClean="0"/>
              <a:t> and </a:t>
            </a:r>
            <a:r>
              <a:rPr lang="en-US" sz="2400" dirty="0" err="1" smtClean="0"/>
              <a:t>Mangerud</a:t>
            </a:r>
            <a:r>
              <a:rPr lang="en-US" sz="2400" dirty="0" smtClean="0"/>
              <a:t> separately coded the data, then compared </a:t>
            </a:r>
            <a:r>
              <a:rPr lang="en-US" sz="2400" smtClean="0"/>
              <a:t>their results and </a:t>
            </a:r>
            <a:r>
              <a:rPr lang="en-US" sz="2400" dirty="0" smtClean="0"/>
              <a:t>reached a consensus</a:t>
            </a:r>
          </a:p>
          <a:p>
            <a:pPr>
              <a:buClr>
                <a:schemeClr val="tx1">
                  <a:lumMod val="65000"/>
                  <a:lumOff val="35000"/>
                </a:schemeClr>
              </a:buClr>
            </a:pPr>
            <a:r>
              <a:rPr lang="en-US" sz="2400" dirty="0" smtClean="0"/>
              <a:t>All stages were checked by an outside researcher</a:t>
            </a:r>
          </a:p>
          <a:p>
            <a:pPr>
              <a:buClr>
                <a:schemeClr val="tx1">
                  <a:lumMod val="65000"/>
                  <a:lumOff val="35000"/>
                </a:schemeClr>
              </a:buClr>
            </a:pPr>
            <a:r>
              <a:rPr lang="en-US" sz="2400" dirty="0" smtClean="0"/>
              <a:t>Lists of keywords and notes were made from each transcript, and these were compared between participants for differences and similarities</a:t>
            </a:r>
          </a:p>
          <a:p>
            <a:pPr>
              <a:buClr>
                <a:schemeClr val="tx1">
                  <a:lumMod val="65000"/>
                  <a:lumOff val="35000"/>
                </a:schemeClr>
              </a:buClr>
            </a:pPr>
            <a:r>
              <a:rPr lang="en-US" sz="2400" b="1" dirty="0" smtClean="0"/>
              <a:t>Data analysis was then suspended for 2 weeks to allow for emotional distance and see if the researchers’ analyses changed</a:t>
            </a:r>
          </a:p>
          <a:p>
            <a:pPr>
              <a:buClr>
                <a:schemeClr val="tx1">
                  <a:lumMod val="65000"/>
                  <a:lumOff val="35000"/>
                </a:schemeClr>
              </a:buClr>
            </a:pPr>
            <a:r>
              <a:rPr lang="en-US" sz="2400" dirty="0" smtClean="0"/>
              <a:t>Finally, the text was condensed into 3 major themes</a:t>
            </a:r>
          </a:p>
        </p:txBody>
      </p:sp>
      <p:sp>
        <p:nvSpPr>
          <p:cNvPr id="7" name="Title 1"/>
          <p:cNvSpPr txBox="1">
            <a:spLocks/>
          </p:cNvSpPr>
          <p:nvPr/>
        </p:nvSpPr>
        <p:spPr>
          <a:xfrm>
            <a:off x="7315200" y="152400"/>
            <a:ext cx="838200" cy="1219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dirty="0" smtClean="0"/>
              <a:t>☆</a:t>
            </a:r>
            <a:endParaRPr lang="en-US" dirty="0"/>
          </a:p>
        </p:txBody>
      </p:sp>
    </p:spTree>
    <p:extLst>
      <p:ext uri="{BB962C8B-B14F-4D97-AF65-F5344CB8AC3E}">
        <p14:creationId xmlns:p14="http://schemas.microsoft.com/office/powerpoint/2010/main" val="4032254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14800"/>
            <a:ext cx="7620000" cy="2286000"/>
          </a:xfrm>
        </p:spPr>
        <p:txBody>
          <a:bodyPr>
            <a:normAutofit/>
          </a:bodyPr>
          <a:lstStyle/>
          <a:p>
            <a:r>
              <a:rPr lang="en-US" sz="3200" dirty="0" smtClean="0"/>
              <a:t>Many prisoners in the study felt there was nothing they could do to stay on the good side of the prison staff, so they chose </a:t>
            </a:r>
            <a:r>
              <a:rPr lang="en-US" sz="3200" b="1" dirty="0" smtClean="0"/>
              <a:t>silence and isolation </a:t>
            </a:r>
            <a:r>
              <a:rPr lang="en-US" sz="3200" dirty="0" smtClean="0"/>
              <a:t>instead.</a:t>
            </a:r>
            <a:endParaRPr lang="en-US" sz="3200" dirty="0"/>
          </a:p>
        </p:txBody>
      </p:sp>
      <p:pic>
        <p:nvPicPr>
          <p:cNvPr id="1026" name="Picture 2" descr="X:\ucf\sop3723\presentation\UN-committee-hears-proposals-on-the-issue-of-Palestinian-political-prisoners_NGArticleFul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07377"/>
            <a:ext cx="6019800" cy="34497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750903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24600" cy="1143000"/>
          </a:xfrm>
        </p:spPr>
        <p:txBody>
          <a:bodyPr/>
          <a:lstStyle/>
          <a:p>
            <a:r>
              <a:rPr lang="en-US" dirty="0" smtClean="0"/>
              <a:t>Quotes from Inmates</a:t>
            </a:r>
            <a:endParaRPr lang="en-US" dirty="0"/>
          </a:p>
        </p:txBody>
      </p:sp>
      <p:sp>
        <p:nvSpPr>
          <p:cNvPr id="3" name="Content Placeholder 2"/>
          <p:cNvSpPr>
            <a:spLocks noGrp="1"/>
          </p:cNvSpPr>
          <p:nvPr>
            <p:ph idx="1"/>
          </p:nvPr>
        </p:nvSpPr>
        <p:spPr/>
        <p:txBody>
          <a:bodyPr/>
          <a:lstStyle/>
          <a:p>
            <a:pPr>
              <a:buClr>
                <a:schemeClr val="tx1">
                  <a:lumMod val="65000"/>
                  <a:lumOff val="35000"/>
                </a:schemeClr>
              </a:buClr>
            </a:pPr>
            <a:r>
              <a:rPr lang="en-US" sz="2400" dirty="0" smtClean="0"/>
              <a:t>The following 6 slides are actual quotes from the participants that were included in the “Outcomes” section of the article.</a:t>
            </a:r>
          </a:p>
          <a:p>
            <a:pPr>
              <a:buClr>
                <a:schemeClr val="tx1">
                  <a:lumMod val="65000"/>
                  <a:lumOff val="35000"/>
                </a:schemeClr>
              </a:buClr>
            </a:pPr>
            <a:endParaRPr lang="en-US" sz="2400" dirty="0"/>
          </a:p>
          <a:p>
            <a:pPr>
              <a:buClr>
                <a:schemeClr val="tx1">
                  <a:lumMod val="65000"/>
                  <a:lumOff val="35000"/>
                </a:schemeClr>
              </a:buClr>
            </a:pPr>
            <a:r>
              <a:rPr lang="en-US" sz="2400" dirty="0" smtClean="0"/>
              <a:t>The quotes show what appears to be a systemic lack of communication between prison staff and foreign prisoners in this sample. Language barriers and lack of interpreters contribute to this divide, which may be compounded by racial and cultural discrimination.</a:t>
            </a:r>
          </a:p>
        </p:txBody>
      </p:sp>
    </p:spTree>
    <p:extLst>
      <p:ext uri="{BB962C8B-B14F-4D97-AF65-F5344CB8AC3E}">
        <p14:creationId xmlns:p14="http://schemas.microsoft.com/office/powerpoint/2010/main" val="1125189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24600" cy="1143000"/>
          </a:xfrm>
        </p:spPr>
        <p:txBody>
          <a:bodyPr/>
          <a:lstStyle/>
          <a:p>
            <a:r>
              <a:rPr lang="en-US" dirty="0" smtClean="0"/>
              <a:t>Quotes from Inmates</a:t>
            </a:r>
            <a:endParaRPr lang="en-US" dirty="0"/>
          </a:p>
        </p:txBody>
      </p:sp>
      <p:sp>
        <p:nvSpPr>
          <p:cNvPr id="3" name="Content Placeholder 2"/>
          <p:cNvSpPr>
            <a:spLocks noGrp="1"/>
          </p:cNvSpPr>
          <p:nvPr>
            <p:ph idx="1"/>
          </p:nvPr>
        </p:nvSpPr>
        <p:spPr/>
        <p:txBody>
          <a:bodyPr/>
          <a:lstStyle/>
          <a:p>
            <a:pPr>
              <a:buClr>
                <a:schemeClr val="tx1">
                  <a:lumMod val="65000"/>
                  <a:lumOff val="35000"/>
                </a:schemeClr>
              </a:buClr>
            </a:pPr>
            <a:r>
              <a:rPr lang="en-US" sz="2400" dirty="0" smtClean="0"/>
              <a:t>“Here there are big problems, I mean discrimination of foreigners. </a:t>
            </a:r>
            <a:r>
              <a:rPr lang="en-US" sz="2400" b="1" dirty="0" smtClean="0"/>
              <a:t>There are no open doors for foreigners</a:t>
            </a:r>
            <a:r>
              <a:rPr lang="en-US" sz="2400" dirty="0" smtClean="0"/>
              <a:t>, they are like a second class people … and if inmates ask for help, I mean foreign inmates, it’s always a ‘no, we don’t have time, or no, it’s not like that,’ and that’s how they answer.” (Male, age 42) [p. 70]</a:t>
            </a:r>
          </a:p>
        </p:txBody>
      </p:sp>
    </p:spTree>
    <p:extLst>
      <p:ext uri="{BB962C8B-B14F-4D97-AF65-F5344CB8AC3E}">
        <p14:creationId xmlns:p14="http://schemas.microsoft.com/office/powerpoint/2010/main" val="2880981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67400" cy="1143000"/>
          </a:xfrm>
        </p:spPr>
        <p:txBody>
          <a:bodyPr/>
          <a:lstStyle/>
          <a:p>
            <a:r>
              <a:rPr lang="en-US" dirty="0"/>
              <a:t>Quotes from Inmates</a:t>
            </a:r>
          </a:p>
        </p:txBody>
      </p:sp>
      <p:sp>
        <p:nvSpPr>
          <p:cNvPr id="3" name="Content Placeholder 2"/>
          <p:cNvSpPr>
            <a:spLocks noGrp="1"/>
          </p:cNvSpPr>
          <p:nvPr>
            <p:ph idx="1"/>
          </p:nvPr>
        </p:nvSpPr>
        <p:spPr/>
        <p:txBody>
          <a:bodyPr/>
          <a:lstStyle/>
          <a:p>
            <a:pPr>
              <a:buClr>
                <a:schemeClr val="tx1">
                  <a:lumMod val="65000"/>
                  <a:lumOff val="35000"/>
                </a:schemeClr>
              </a:buClr>
            </a:pPr>
            <a:r>
              <a:rPr lang="en-US" sz="2400" dirty="0" smtClean="0"/>
              <a:t>“They spoke to me in Norwegian, I said ‘I don’t understand Norwegian,’ but they continued to speak Norwegian, even though I could not understand. A guy (a prison officer) once came to me and said: ‘</a:t>
            </a:r>
            <a:r>
              <a:rPr lang="en-US" sz="2400" b="1" dirty="0" smtClean="0"/>
              <a:t>Of course you speak Norwegian, but you don’t want to speak</a:t>
            </a:r>
            <a:r>
              <a:rPr lang="en-US" sz="2400" dirty="0" smtClean="0"/>
              <a:t>.’” (Male, age 35) [p. 71]</a:t>
            </a:r>
            <a:endParaRPr lang="en-US" sz="2400" dirty="0"/>
          </a:p>
        </p:txBody>
      </p:sp>
    </p:spTree>
    <p:extLst>
      <p:ext uri="{BB962C8B-B14F-4D97-AF65-F5344CB8AC3E}">
        <p14:creationId xmlns:p14="http://schemas.microsoft.com/office/powerpoint/2010/main" val="3144134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67400" cy="1143000"/>
          </a:xfrm>
        </p:spPr>
        <p:txBody>
          <a:bodyPr/>
          <a:lstStyle/>
          <a:p>
            <a:r>
              <a:rPr lang="en-US" dirty="0"/>
              <a:t>Quotes from Inmates</a:t>
            </a:r>
          </a:p>
        </p:txBody>
      </p:sp>
      <p:sp>
        <p:nvSpPr>
          <p:cNvPr id="3" name="Content Placeholder 2"/>
          <p:cNvSpPr>
            <a:spLocks noGrp="1"/>
          </p:cNvSpPr>
          <p:nvPr>
            <p:ph idx="1"/>
          </p:nvPr>
        </p:nvSpPr>
        <p:spPr/>
        <p:txBody>
          <a:bodyPr/>
          <a:lstStyle/>
          <a:p>
            <a:pPr>
              <a:buClr>
                <a:schemeClr val="tx1">
                  <a:lumMod val="65000"/>
                  <a:lumOff val="35000"/>
                </a:schemeClr>
              </a:buClr>
            </a:pPr>
            <a:r>
              <a:rPr lang="en-US" sz="2400" dirty="0" smtClean="0"/>
              <a:t>“It was really impossible to explain what I felt without having translators. They could not understand me. </a:t>
            </a:r>
            <a:r>
              <a:rPr lang="en-US" sz="2400" b="1" dirty="0" smtClean="0"/>
              <a:t>I waited months for a translator</a:t>
            </a:r>
            <a:r>
              <a:rPr lang="en-US" sz="2400" dirty="0" smtClean="0"/>
              <a:t>. I was irritated and angry. They didn’t believe me, as they thought that I was not seriously ill.” (Man, age 20) [p. 72]</a:t>
            </a:r>
            <a:endParaRPr lang="en-US" sz="2400" dirty="0"/>
          </a:p>
        </p:txBody>
      </p:sp>
    </p:spTree>
    <p:extLst>
      <p:ext uri="{BB962C8B-B14F-4D97-AF65-F5344CB8AC3E}">
        <p14:creationId xmlns:p14="http://schemas.microsoft.com/office/powerpoint/2010/main" val="26469955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62600" cy="1143000"/>
          </a:xfrm>
        </p:spPr>
        <p:txBody>
          <a:bodyPr/>
          <a:lstStyle/>
          <a:p>
            <a:r>
              <a:rPr lang="en-US" dirty="0">
                <a:solidFill>
                  <a:schemeClr val="tx1"/>
                </a:solidFill>
              </a:rPr>
              <a:t>Quotes from Inmates</a:t>
            </a:r>
          </a:p>
        </p:txBody>
      </p:sp>
      <p:sp>
        <p:nvSpPr>
          <p:cNvPr id="3" name="Content Placeholder 2"/>
          <p:cNvSpPr>
            <a:spLocks noGrp="1"/>
          </p:cNvSpPr>
          <p:nvPr>
            <p:ph idx="1"/>
          </p:nvPr>
        </p:nvSpPr>
        <p:spPr/>
        <p:txBody>
          <a:bodyPr/>
          <a:lstStyle/>
          <a:p>
            <a:pPr>
              <a:buClr>
                <a:schemeClr val="tx1">
                  <a:lumMod val="65000"/>
                  <a:lumOff val="35000"/>
                </a:schemeClr>
              </a:buClr>
            </a:pPr>
            <a:r>
              <a:rPr lang="en-US" sz="2400" dirty="0" smtClean="0"/>
              <a:t>“During 4 years in prison, I have been </a:t>
            </a:r>
            <a:r>
              <a:rPr lang="en-US" sz="2400" b="1" dirty="0" smtClean="0"/>
              <a:t>two years in solitary confinement</a:t>
            </a:r>
            <a:r>
              <a:rPr lang="en-US" sz="2400" dirty="0" smtClean="0"/>
              <a:t>, and for no reason. They just took me out of the bed when I was asleep. It doesn’t matter if you’re born and raised in Norway … you’re considered to be a foreigner, and there’s always problems when one applies for a permission leave or a visit. A foreigner inmate is allowed to have a visitor </a:t>
            </a:r>
            <a:r>
              <a:rPr lang="en-US" sz="2400" b="1" dirty="0" smtClean="0"/>
              <a:t>once every eight weeks</a:t>
            </a:r>
            <a:r>
              <a:rPr lang="en-US" sz="2400" dirty="0" smtClean="0"/>
              <a:t>, while a Norwegian can have a visit </a:t>
            </a:r>
            <a:r>
              <a:rPr lang="en-US" sz="2400" b="1" dirty="0" smtClean="0"/>
              <a:t>two to three hours several days a week</a:t>
            </a:r>
            <a:r>
              <a:rPr lang="en-US" sz="2400" dirty="0" smtClean="0"/>
              <a:t>.” (Male, age 36)</a:t>
            </a:r>
            <a:r>
              <a:rPr lang="en-US" dirty="0" smtClean="0"/>
              <a:t> [p. 73]</a:t>
            </a:r>
            <a:endParaRPr lang="en-US" sz="2400" dirty="0"/>
          </a:p>
        </p:txBody>
      </p:sp>
      <p:sp>
        <p:nvSpPr>
          <p:cNvPr id="5" name="Title 1"/>
          <p:cNvSpPr txBox="1">
            <a:spLocks/>
          </p:cNvSpPr>
          <p:nvPr/>
        </p:nvSpPr>
        <p:spPr>
          <a:xfrm>
            <a:off x="7315200" y="152400"/>
            <a:ext cx="838200" cy="1219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dirty="0" smtClean="0"/>
              <a:t>☆</a:t>
            </a:r>
            <a:endParaRPr lang="en-US" dirty="0"/>
          </a:p>
        </p:txBody>
      </p:sp>
    </p:spTree>
    <p:extLst>
      <p:ext uri="{BB962C8B-B14F-4D97-AF65-F5344CB8AC3E}">
        <p14:creationId xmlns:p14="http://schemas.microsoft.com/office/powerpoint/2010/main" val="13205054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62600" cy="1143000"/>
          </a:xfrm>
        </p:spPr>
        <p:txBody>
          <a:bodyPr/>
          <a:lstStyle/>
          <a:p>
            <a:r>
              <a:rPr lang="en-US" dirty="0"/>
              <a:t>Quotes from Inmates</a:t>
            </a:r>
          </a:p>
        </p:txBody>
      </p:sp>
      <p:sp>
        <p:nvSpPr>
          <p:cNvPr id="3" name="Content Placeholder 2"/>
          <p:cNvSpPr>
            <a:spLocks noGrp="1"/>
          </p:cNvSpPr>
          <p:nvPr>
            <p:ph idx="1"/>
          </p:nvPr>
        </p:nvSpPr>
        <p:spPr/>
        <p:txBody>
          <a:bodyPr/>
          <a:lstStyle/>
          <a:p>
            <a:pPr>
              <a:buClr>
                <a:schemeClr val="tx1">
                  <a:lumMod val="65000"/>
                  <a:lumOff val="35000"/>
                </a:schemeClr>
              </a:buClr>
            </a:pPr>
            <a:r>
              <a:rPr lang="en-US" sz="2400" dirty="0" smtClean="0"/>
              <a:t>“I don’t talk to them, because if I try to explain something to them, sometimes they don’t listen. Other things are more important than the language! I don’t really care about language. Maybe if I spoke Norwegian, I would have been more relaxed. I don’t think it is only about language. </a:t>
            </a:r>
            <a:r>
              <a:rPr lang="en-US" sz="2400" b="1" dirty="0" smtClean="0"/>
              <a:t>Isolation is the way to avoid frustration and fighting.</a:t>
            </a:r>
            <a:r>
              <a:rPr lang="en-US" sz="2400" dirty="0" smtClean="0"/>
              <a:t>” (Female, age 25)</a:t>
            </a:r>
            <a:r>
              <a:rPr lang="en-US" dirty="0" smtClean="0"/>
              <a:t> [p. 74]</a:t>
            </a:r>
            <a:endParaRPr lang="en-US" sz="2400" dirty="0"/>
          </a:p>
        </p:txBody>
      </p:sp>
    </p:spTree>
    <p:extLst>
      <p:ext uri="{BB962C8B-B14F-4D97-AF65-F5344CB8AC3E}">
        <p14:creationId xmlns:p14="http://schemas.microsoft.com/office/powerpoint/2010/main" val="3291167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772400" cy="5105399"/>
          </a:xfrm>
        </p:spPr>
        <p:txBody>
          <a:bodyPr>
            <a:normAutofit fontScale="90000"/>
          </a:bodyPr>
          <a:lstStyle/>
          <a:p>
            <a:pPr algn="ctr"/>
            <a:r>
              <a:rPr lang="en-US" sz="2800" b="1" dirty="0"/>
              <a:t>Communication Problems and Language</a:t>
            </a:r>
            <a:br>
              <a:rPr lang="en-US" sz="2800" b="1" dirty="0"/>
            </a:br>
            <a:r>
              <a:rPr lang="en-US" sz="2800" b="1" dirty="0"/>
              <a:t>Barriers Between Foreign Inmates</a:t>
            </a:r>
            <a:br>
              <a:rPr lang="en-US" sz="2800" b="1" dirty="0"/>
            </a:br>
            <a:r>
              <a:rPr lang="en-US" sz="2800" b="1" dirty="0"/>
              <a:t>and Prison </a:t>
            </a:r>
            <a:r>
              <a:rPr lang="en-US" sz="2800" b="1" dirty="0" smtClean="0"/>
              <a:t>Officers</a:t>
            </a:r>
            <a:r>
              <a:rPr lang="en-US" sz="2800" dirty="0"/>
              <a:t/>
            </a:r>
            <a:br>
              <a:rPr lang="en-US" sz="2800" dirty="0"/>
            </a:br>
            <a:r>
              <a:rPr lang="en-US" sz="1100" dirty="0" smtClean="0"/>
              <a:t> </a:t>
            </a:r>
            <a:r>
              <a:rPr lang="en-US" sz="2800" dirty="0" smtClean="0"/>
              <a:t/>
            </a:r>
            <a:br>
              <a:rPr lang="en-US" sz="2800" dirty="0" smtClean="0"/>
            </a:br>
            <a:r>
              <a:rPr lang="en-US" sz="2000" dirty="0" smtClean="0"/>
              <a:t>VALENTINA </a:t>
            </a:r>
            <a:r>
              <a:rPr lang="en-US" sz="2000" dirty="0"/>
              <a:t>C. IVERSEN</a:t>
            </a:r>
            <a:br>
              <a:rPr lang="en-US" sz="2000" dirty="0"/>
            </a:br>
            <a:r>
              <a:rPr lang="en-US" sz="2000" dirty="0"/>
              <a:t>St. Olav’s Hospital, Department of Psychiatry, Trondheim, </a:t>
            </a:r>
            <a:r>
              <a:rPr lang="en-US" sz="2000" dirty="0" smtClean="0"/>
              <a:t>Norway</a:t>
            </a:r>
            <a:br>
              <a:rPr lang="en-US" sz="2000" dirty="0" smtClean="0"/>
            </a:br>
            <a:r>
              <a:rPr lang="en-US" sz="2000" dirty="0"/>
              <a:t/>
            </a:r>
            <a:br>
              <a:rPr lang="en-US" sz="2000" dirty="0"/>
            </a:br>
            <a:r>
              <a:rPr lang="en-US" sz="2000" dirty="0"/>
              <a:t>WENCHE L. MANGERUD</a:t>
            </a:r>
            <a:br>
              <a:rPr lang="en-US" sz="2000" dirty="0"/>
            </a:br>
            <a:r>
              <a:rPr lang="en-US" sz="2000" dirty="0"/>
              <a:t>The Regional Centre for Child and Adolescent Mental Health (RBUP) Mid-Norway,</a:t>
            </a:r>
            <a:br>
              <a:rPr lang="en-US" sz="2000" dirty="0"/>
            </a:br>
            <a:r>
              <a:rPr lang="en-US" sz="2000" dirty="0"/>
              <a:t>Department of Neuroscience, Faculty of Medicine, Norwegian University of Science and</a:t>
            </a:r>
            <a:br>
              <a:rPr lang="en-US" sz="2000" dirty="0"/>
            </a:br>
            <a:r>
              <a:rPr lang="en-US" sz="2000" dirty="0"/>
              <a:t>Technology (NTNU Norway), Trondheim, </a:t>
            </a:r>
            <a:r>
              <a:rPr lang="en-US" sz="2000" dirty="0" smtClean="0"/>
              <a:t>Norway</a:t>
            </a:r>
            <a:br>
              <a:rPr lang="en-US" sz="2000" dirty="0" smtClean="0"/>
            </a:br>
            <a:r>
              <a:rPr lang="en-US" sz="2000" dirty="0"/>
              <a:t/>
            </a:r>
            <a:br>
              <a:rPr lang="en-US" sz="2000" dirty="0"/>
            </a:br>
            <a:r>
              <a:rPr lang="en-US" sz="2000" dirty="0"/>
              <a:t>TRINE TETLIE EIK-NES</a:t>
            </a:r>
            <a:br>
              <a:rPr lang="en-US" sz="2000" dirty="0"/>
            </a:br>
            <a:r>
              <a:rPr lang="en-US" sz="2000" dirty="0" err="1"/>
              <a:t>Levanger</a:t>
            </a:r>
            <a:r>
              <a:rPr lang="en-US" sz="2000" dirty="0"/>
              <a:t> Hospital, </a:t>
            </a:r>
            <a:r>
              <a:rPr lang="en-US" sz="2000" dirty="0" err="1"/>
              <a:t>Levanger</a:t>
            </a:r>
            <a:r>
              <a:rPr lang="en-US" sz="2000" dirty="0"/>
              <a:t>, </a:t>
            </a:r>
            <a:r>
              <a:rPr lang="en-US" sz="2000" dirty="0" smtClean="0"/>
              <a:t>Norway</a:t>
            </a:r>
            <a:br>
              <a:rPr lang="en-US" sz="2000" dirty="0" smtClean="0"/>
            </a:br>
            <a:r>
              <a:rPr lang="en-US" sz="2000" dirty="0"/>
              <a:t/>
            </a:r>
            <a:br>
              <a:rPr lang="en-US" sz="2000" dirty="0"/>
            </a:br>
            <a:r>
              <a:rPr lang="en-US" sz="2000" dirty="0"/>
              <a:t>ELLEN KJELSBERG</a:t>
            </a:r>
            <a:br>
              <a:rPr lang="en-US" sz="2000" dirty="0"/>
            </a:br>
            <a:r>
              <a:rPr lang="en-US" sz="2000" dirty="0"/>
              <a:t>Centre for Forensic Psychiatry, Psychiatric Division </a:t>
            </a:r>
            <a:r>
              <a:rPr lang="en-US" sz="2000" dirty="0" err="1"/>
              <a:t>Ullevaal</a:t>
            </a:r>
            <a:r>
              <a:rPr lang="en-US" sz="2000" dirty="0"/>
              <a:t>, Oslo University Hospital,</a:t>
            </a:r>
            <a:br>
              <a:rPr lang="en-US" sz="2000" dirty="0"/>
            </a:br>
            <a:r>
              <a:rPr lang="en-US" sz="2000" dirty="0"/>
              <a:t>Oslo, Norway</a:t>
            </a:r>
            <a:endParaRPr lang="en-US" sz="2000" b="1" dirty="0"/>
          </a:p>
        </p:txBody>
      </p:sp>
    </p:spTree>
    <p:extLst>
      <p:ext uri="{BB962C8B-B14F-4D97-AF65-F5344CB8AC3E}">
        <p14:creationId xmlns:p14="http://schemas.microsoft.com/office/powerpoint/2010/main" val="32920226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62600" cy="1143000"/>
          </a:xfrm>
        </p:spPr>
        <p:txBody>
          <a:bodyPr/>
          <a:lstStyle/>
          <a:p>
            <a:r>
              <a:rPr lang="en-US" dirty="0"/>
              <a:t>Quotes from Inmates</a:t>
            </a:r>
          </a:p>
        </p:txBody>
      </p:sp>
      <p:sp>
        <p:nvSpPr>
          <p:cNvPr id="3" name="Content Placeholder 2"/>
          <p:cNvSpPr>
            <a:spLocks noGrp="1"/>
          </p:cNvSpPr>
          <p:nvPr>
            <p:ph idx="1"/>
          </p:nvPr>
        </p:nvSpPr>
        <p:spPr/>
        <p:txBody>
          <a:bodyPr/>
          <a:lstStyle/>
          <a:p>
            <a:pPr>
              <a:buClr>
                <a:schemeClr val="tx1">
                  <a:lumMod val="65000"/>
                  <a:lumOff val="35000"/>
                </a:schemeClr>
              </a:buClr>
            </a:pPr>
            <a:r>
              <a:rPr lang="en-US" sz="2400" dirty="0" smtClean="0"/>
              <a:t>“</a:t>
            </a:r>
            <a:r>
              <a:rPr lang="en-US" sz="2400" b="1" dirty="0" smtClean="0"/>
              <a:t>I speak Norwegian well.</a:t>
            </a:r>
            <a:r>
              <a:rPr lang="en-US" sz="2400" dirty="0" smtClean="0"/>
              <a:t> If a prison officer misunderstands what I say, they don’t give me the possibility to explain again before they write a report and send it to the leader. They don’t understand what I really want to say. These situations happen often, and I get aggressive and angry each time this happens. </a:t>
            </a:r>
            <a:r>
              <a:rPr lang="en-US" sz="2400" b="1" dirty="0" smtClean="0"/>
              <a:t>To avoid these situations, I prefer to stay on my own.</a:t>
            </a:r>
            <a:r>
              <a:rPr lang="en-US" sz="2400" dirty="0" smtClean="0"/>
              <a:t> (Male, age 25)</a:t>
            </a:r>
            <a:r>
              <a:rPr lang="en-US" dirty="0" smtClean="0"/>
              <a:t> [p. 74]</a:t>
            </a:r>
            <a:endParaRPr lang="en-US" sz="2400" dirty="0"/>
          </a:p>
        </p:txBody>
      </p:sp>
    </p:spTree>
    <p:extLst>
      <p:ext uri="{BB962C8B-B14F-4D97-AF65-F5344CB8AC3E}">
        <p14:creationId xmlns:p14="http://schemas.microsoft.com/office/powerpoint/2010/main" val="12197224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4400" y="914400"/>
            <a:ext cx="6934840" cy="4952999"/>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5165398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95800" cy="1143000"/>
          </a:xfrm>
        </p:spPr>
        <p:txBody>
          <a:bodyPr/>
          <a:lstStyle/>
          <a:p>
            <a:r>
              <a:rPr lang="en-US" dirty="0" smtClean="0"/>
              <a:t>Results</a:t>
            </a:r>
            <a:endParaRPr lang="en-US" dirty="0"/>
          </a:p>
        </p:txBody>
      </p:sp>
      <p:sp>
        <p:nvSpPr>
          <p:cNvPr id="3" name="Content Placeholder 2"/>
          <p:cNvSpPr>
            <a:spLocks noGrp="1"/>
          </p:cNvSpPr>
          <p:nvPr>
            <p:ph idx="1"/>
          </p:nvPr>
        </p:nvSpPr>
        <p:spPr/>
        <p:txBody>
          <a:bodyPr/>
          <a:lstStyle/>
          <a:p>
            <a:pPr>
              <a:buClr>
                <a:schemeClr val="tx1">
                  <a:lumMod val="65000"/>
                  <a:lumOff val="35000"/>
                </a:schemeClr>
              </a:buClr>
            </a:pPr>
            <a:r>
              <a:rPr lang="en-US" sz="2400" dirty="0" smtClean="0"/>
              <a:t>The intention was to “explore how participants experienced their communication with prison staff.”</a:t>
            </a:r>
          </a:p>
          <a:p>
            <a:pPr>
              <a:buClr>
                <a:schemeClr val="tx1">
                  <a:lumMod val="65000"/>
                  <a:lumOff val="35000"/>
                </a:schemeClr>
              </a:buClr>
            </a:pPr>
            <a:endParaRPr lang="en-US" sz="2400" dirty="0"/>
          </a:p>
          <a:p>
            <a:pPr>
              <a:buClr>
                <a:schemeClr val="tx1">
                  <a:lumMod val="65000"/>
                  <a:lumOff val="35000"/>
                </a:schemeClr>
              </a:buClr>
            </a:pPr>
            <a:r>
              <a:rPr lang="en-US" sz="2400" dirty="0" smtClean="0"/>
              <a:t>By analyzing the transcripts, 3 themes were identified:</a:t>
            </a:r>
          </a:p>
          <a:p>
            <a:pPr>
              <a:buClr>
                <a:schemeClr val="tx1">
                  <a:lumMod val="65000"/>
                  <a:lumOff val="35000"/>
                </a:schemeClr>
              </a:buClr>
            </a:pPr>
            <a:r>
              <a:rPr lang="en-US" sz="2400" i="1" dirty="0" smtClean="0"/>
              <a:t>Social and cultural differences</a:t>
            </a:r>
          </a:p>
          <a:p>
            <a:pPr>
              <a:buClr>
                <a:schemeClr val="tx1">
                  <a:lumMod val="65000"/>
                  <a:lumOff val="35000"/>
                </a:schemeClr>
              </a:buClr>
            </a:pPr>
            <a:r>
              <a:rPr lang="en-US" sz="2400" i="1" dirty="0" smtClean="0"/>
              <a:t>Emotional and psychological burdens</a:t>
            </a:r>
          </a:p>
          <a:p>
            <a:pPr>
              <a:buClr>
                <a:schemeClr val="tx1">
                  <a:lumMod val="65000"/>
                  <a:lumOff val="35000"/>
                </a:schemeClr>
              </a:buClr>
            </a:pPr>
            <a:r>
              <a:rPr lang="en-US" sz="2400" i="1" dirty="0" smtClean="0"/>
              <a:t>Withdrawing from others</a:t>
            </a:r>
          </a:p>
          <a:p>
            <a:pPr>
              <a:buClr>
                <a:schemeClr val="tx1">
                  <a:lumMod val="65000"/>
                  <a:lumOff val="35000"/>
                </a:schemeClr>
              </a:buClr>
            </a:pPr>
            <a:endParaRPr lang="en-US" sz="2400" b="1" dirty="0" smtClean="0"/>
          </a:p>
          <a:p>
            <a:pPr>
              <a:buClr>
                <a:schemeClr val="tx1">
                  <a:lumMod val="65000"/>
                  <a:lumOff val="35000"/>
                </a:schemeClr>
              </a:buClr>
            </a:pPr>
            <a:r>
              <a:rPr lang="en-US" sz="2400" b="1" dirty="0" smtClean="0"/>
              <a:t>Foreign </a:t>
            </a:r>
            <a:r>
              <a:rPr lang="en-US" sz="2400" b="1" dirty="0"/>
              <a:t>inmates </a:t>
            </a:r>
            <a:r>
              <a:rPr lang="en-US" sz="2400" b="1" dirty="0" smtClean="0"/>
              <a:t>chose </a:t>
            </a:r>
            <a:r>
              <a:rPr lang="en-US" sz="2400" b="1" dirty="0"/>
              <a:t>isolation </a:t>
            </a:r>
            <a:r>
              <a:rPr lang="en-US" sz="2400" b="1" dirty="0" smtClean="0"/>
              <a:t>instead of confrontation. They perceived prison officers </a:t>
            </a:r>
            <a:r>
              <a:rPr lang="en-US" sz="2400" b="1" dirty="0"/>
              <a:t>as discriminatory and dismissive of their </a:t>
            </a:r>
            <a:r>
              <a:rPr lang="en-US" sz="2400" b="1" dirty="0" smtClean="0"/>
              <a:t>cultures.</a:t>
            </a:r>
            <a:endParaRPr lang="en-US" sz="2400" dirty="0"/>
          </a:p>
          <a:p>
            <a:pPr>
              <a:buClr>
                <a:schemeClr val="tx1">
                  <a:lumMod val="65000"/>
                  <a:lumOff val="35000"/>
                </a:schemeClr>
              </a:buClr>
            </a:pPr>
            <a:endParaRPr lang="en-US" sz="2400" b="1" dirty="0"/>
          </a:p>
          <a:p>
            <a:pPr>
              <a:buClr>
                <a:schemeClr val="tx1">
                  <a:lumMod val="65000"/>
                  <a:lumOff val="35000"/>
                </a:schemeClr>
              </a:buClr>
            </a:pPr>
            <a:endParaRPr lang="en-US" dirty="0"/>
          </a:p>
        </p:txBody>
      </p:sp>
    </p:spTree>
    <p:extLst>
      <p:ext uri="{BB962C8B-B14F-4D97-AF65-F5344CB8AC3E}">
        <p14:creationId xmlns:p14="http://schemas.microsoft.com/office/powerpoint/2010/main" val="33424764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95800" cy="1143000"/>
          </a:xfrm>
        </p:spPr>
        <p:txBody>
          <a:bodyPr/>
          <a:lstStyle/>
          <a:p>
            <a:r>
              <a:rPr lang="en-US" dirty="0" smtClean="0"/>
              <a:t>Results</a:t>
            </a:r>
            <a:endParaRPr lang="en-US" dirty="0"/>
          </a:p>
        </p:txBody>
      </p:sp>
      <p:sp>
        <p:nvSpPr>
          <p:cNvPr id="3" name="Content Placeholder 2"/>
          <p:cNvSpPr>
            <a:spLocks noGrp="1"/>
          </p:cNvSpPr>
          <p:nvPr>
            <p:ph idx="1"/>
          </p:nvPr>
        </p:nvSpPr>
        <p:spPr/>
        <p:txBody>
          <a:bodyPr/>
          <a:lstStyle/>
          <a:p>
            <a:pPr>
              <a:buClr>
                <a:schemeClr val="tx1">
                  <a:lumMod val="65000"/>
                  <a:lumOff val="35000"/>
                </a:schemeClr>
              </a:buClr>
            </a:pPr>
            <a:r>
              <a:rPr lang="en-US" sz="2400" dirty="0" smtClean="0"/>
              <a:t>Immigrants in the study had interpreters only at meetings with the district Court Judge or Criminal Division, but never in day-to-day life</a:t>
            </a:r>
          </a:p>
          <a:p>
            <a:pPr>
              <a:buClr>
                <a:schemeClr val="tx1">
                  <a:lumMod val="65000"/>
                  <a:lumOff val="35000"/>
                </a:schemeClr>
              </a:buClr>
            </a:pPr>
            <a:r>
              <a:rPr lang="en-US" sz="2400" dirty="0" smtClean="0"/>
              <a:t>They communicated with gestures and body language, with almost no words</a:t>
            </a:r>
          </a:p>
          <a:p>
            <a:pPr>
              <a:buClr>
                <a:schemeClr val="tx1">
                  <a:lumMod val="65000"/>
                  <a:lumOff val="35000"/>
                </a:schemeClr>
              </a:buClr>
            </a:pPr>
            <a:r>
              <a:rPr lang="en-US" sz="2400" dirty="0" smtClean="0"/>
              <a:t>Body language often reflected </a:t>
            </a:r>
            <a:r>
              <a:rPr lang="en-US" sz="2400" b="1" dirty="0" smtClean="0"/>
              <a:t>anger and frustration</a:t>
            </a:r>
          </a:p>
          <a:p>
            <a:pPr>
              <a:buClr>
                <a:schemeClr val="tx1">
                  <a:lumMod val="65000"/>
                  <a:lumOff val="35000"/>
                </a:schemeClr>
              </a:buClr>
            </a:pPr>
            <a:r>
              <a:rPr lang="en-US" sz="2400" dirty="0" smtClean="0"/>
              <a:t>Many participants </a:t>
            </a:r>
            <a:r>
              <a:rPr lang="en-US" sz="2400" b="1" dirty="0" smtClean="0"/>
              <a:t>felt mentally ill</a:t>
            </a:r>
            <a:r>
              <a:rPr lang="en-US" sz="2400" dirty="0" smtClean="0"/>
              <a:t>, with some experiencing physical or psychological problems</a:t>
            </a:r>
            <a:endParaRPr lang="en-US" sz="2400" dirty="0"/>
          </a:p>
          <a:p>
            <a:pPr>
              <a:buClr>
                <a:schemeClr val="tx1">
                  <a:lumMod val="65000"/>
                  <a:lumOff val="35000"/>
                </a:schemeClr>
              </a:buClr>
            </a:pPr>
            <a:endParaRPr lang="en-US" sz="2400" b="1" dirty="0"/>
          </a:p>
          <a:p>
            <a:pPr>
              <a:buClr>
                <a:schemeClr val="tx1">
                  <a:lumMod val="65000"/>
                  <a:lumOff val="35000"/>
                </a:schemeClr>
              </a:buClr>
            </a:pPr>
            <a:endParaRPr lang="en-US" dirty="0"/>
          </a:p>
        </p:txBody>
      </p:sp>
    </p:spTree>
    <p:extLst>
      <p:ext uri="{BB962C8B-B14F-4D97-AF65-F5344CB8AC3E}">
        <p14:creationId xmlns:p14="http://schemas.microsoft.com/office/powerpoint/2010/main" val="37946772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95800" cy="1143000"/>
          </a:xfrm>
        </p:spPr>
        <p:txBody>
          <a:bodyPr/>
          <a:lstStyle/>
          <a:p>
            <a:r>
              <a:rPr lang="en-US" dirty="0" smtClean="0">
                <a:solidFill>
                  <a:schemeClr val="tx1"/>
                </a:solidFill>
              </a:rPr>
              <a:t>Results</a:t>
            </a:r>
            <a:endParaRPr lang="en-US" dirty="0">
              <a:solidFill>
                <a:schemeClr val="tx1"/>
              </a:solidFill>
            </a:endParaRPr>
          </a:p>
        </p:txBody>
      </p:sp>
      <p:sp>
        <p:nvSpPr>
          <p:cNvPr id="3" name="Content Placeholder 2"/>
          <p:cNvSpPr>
            <a:spLocks noGrp="1"/>
          </p:cNvSpPr>
          <p:nvPr>
            <p:ph idx="1"/>
          </p:nvPr>
        </p:nvSpPr>
        <p:spPr/>
        <p:txBody>
          <a:bodyPr>
            <a:normAutofit/>
          </a:bodyPr>
          <a:lstStyle/>
          <a:p>
            <a:pPr>
              <a:buClr>
                <a:schemeClr val="tx1">
                  <a:lumMod val="65000"/>
                  <a:lumOff val="35000"/>
                </a:schemeClr>
              </a:buClr>
            </a:pPr>
            <a:r>
              <a:rPr lang="en-US" sz="2400" dirty="0" smtClean="0"/>
              <a:t>Some communication problems were due to a lack of language skills</a:t>
            </a:r>
          </a:p>
          <a:p>
            <a:pPr>
              <a:buClr>
                <a:schemeClr val="tx1">
                  <a:lumMod val="65000"/>
                  <a:lumOff val="35000"/>
                </a:schemeClr>
              </a:buClr>
            </a:pPr>
            <a:r>
              <a:rPr lang="en-US" sz="2400" dirty="0" smtClean="0"/>
              <a:t>Others stemmed from a lack of interest in the prisoner’s point of view</a:t>
            </a:r>
          </a:p>
          <a:p>
            <a:pPr>
              <a:buClr>
                <a:schemeClr val="tx1">
                  <a:lumMod val="65000"/>
                  <a:lumOff val="35000"/>
                </a:schemeClr>
              </a:buClr>
            </a:pPr>
            <a:r>
              <a:rPr lang="en-US" sz="2400" dirty="0" smtClean="0"/>
              <a:t>Most participants attributed communication problems primarily to their </a:t>
            </a:r>
            <a:r>
              <a:rPr lang="en-US" sz="2400" b="1" dirty="0" smtClean="0"/>
              <a:t>background as immigrants</a:t>
            </a:r>
            <a:r>
              <a:rPr lang="en-US" sz="2400" dirty="0" smtClean="0"/>
              <a:t>, rather than absence of communication skills</a:t>
            </a:r>
          </a:p>
          <a:p>
            <a:pPr>
              <a:buClr>
                <a:schemeClr val="tx1">
                  <a:lumMod val="65000"/>
                  <a:lumOff val="35000"/>
                </a:schemeClr>
              </a:buClr>
            </a:pPr>
            <a:r>
              <a:rPr lang="en-US" sz="2400" dirty="0" smtClean="0"/>
              <a:t>They perceived </a:t>
            </a:r>
            <a:r>
              <a:rPr lang="en-US" sz="2400" b="1" dirty="0" smtClean="0"/>
              <a:t>discriminatory attitudes </a:t>
            </a:r>
            <a:r>
              <a:rPr lang="en-US" sz="2400" dirty="0" smtClean="0"/>
              <a:t>from prison officers as more of an impedance to communication than not speaking the same language!</a:t>
            </a:r>
            <a:endParaRPr lang="en-US" sz="2400" dirty="0"/>
          </a:p>
        </p:txBody>
      </p:sp>
      <p:sp>
        <p:nvSpPr>
          <p:cNvPr id="5" name="Title 1"/>
          <p:cNvSpPr txBox="1">
            <a:spLocks/>
          </p:cNvSpPr>
          <p:nvPr/>
        </p:nvSpPr>
        <p:spPr>
          <a:xfrm>
            <a:off x="7315200" y="152400"/>
            <a:ext cx="838200" cy="1219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dirty="0" smtClean="0"/>
              <a:t>☆</a:t>
            </a:r>
            <a:endParaRPr lang="en-US" dirty="0"/>
          </a:p>
        </p:txBody>
      </p:sp>
    </p:spTree>
    <p:extLst>
      <p:ext uri="{BB962C8B-B14F-4D97-AF65-F5344CB8AC3E}">
        <p14:creationId xmlns:p14="http://schemas.microsoft.com/office/powerpoint/2010/main" val="1231209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95800" cy="1143000"/>
          </a:xfrm>
        </p:spPr>
        <p:txBody>
          <a:bodyPr/>
          <a:lstStyle/>
          <a:p>
            <a:r>
              <a:rPr lang="en-US" dirty="0" smtClean="0"/>
              <a:t>Results</a:t>
            </a:r>
            <a:endParaRPr lang="en-US" dirty="0"/>
          </a:p>
        </p:txBody>
      </p:sp>
      <p:sp>
        <p:nvSpPr>
          <p:cNvPr id="3" name="Content Placeholder 2"/>
          <p:cNvSpPr>
            <a:spLocks noGrp="1"/>
          </p:cNvSpPr>
          <p:nvPr>
            <p:ph idx="1"/>
          </p:nvPr>
        </p:nvSpPr>
        <p:spPr/>
        <p:txBody>
          <a:bodyPr/>
          <a:lstStyle/>
          <a:p>
            <a:pPr>
              <a:buClr>
                <a:schemeClr val="tx1">
                  <a:lumMod val="65000"/>
                  <a:lumOff val="35000"/>
                </a:schemeClr>
              </a:buClr>
            </a:pPr>
            <a:r>
              <a:rPr lang="en-US" sz="2400" dirty="0" smtClean="0"/>
              <a:t>Immigrant inmates in the study felt humiliated, being subjected to severe prison regulations and staff who do not care about their well-being.</a:t>
            </a:r>
          </a:p>
          <a:p>
            <a:pPr>
              <a:buClr>
                <a:schemeClr val="tx1">
                  <a:lumMod val="65000"/>
                  <a:lumOff val="35000"/>
                </a:schemeClr>
              </a:buClr>
            </a:pPr>
            <a:endParaRPr lang="en-US" sz="2400" dirty="0" smtClean="0"/>
          </a:p>
          <a:p>
            <a:pPr>
              <a:buClr>
                <a:schemeClr val="tx1">
                  <a:lumMod val="65000"/>
                  <a:lumOff val="35000"/>
                </a:schemeClr>
              </a:buClr>
            </a:pPr>
            <a:r>
              <a:rPr lang="en-US" sz="2400" dirty="0" smtClean="0"/>
              <a:t>Making inferences, understanding metaphors, and deciphering ambiguity are quite difficult for migrants who did not grow up learning the language.</a:t>
            </a:r>
          </a:p>
          <a:p>
            <a:pPr>
              <a:buClr>
                <a:schemeClr val="tx1">
                  <a:lumMod val="65000"/>
                  <a:lumOff val="35000"/>
                </a:schemeClr>
              </a:buClr>
            </a:pPr>
            <a:endParaRPr lang="en-US" sz="2400" dirty="0" smtClean="0"/>
          </a:p>
          <a:p>
            <a:pPr>
              <a:buClr>
                <a:schemeClr val="tx1">
                  <a:lumMod val="65000"/>
                  <a:lumOff val="35000"/>
                </a:schemeClr>
              </a:buClr>
            </a:pPr>
            <a:r>
              <a:rPr lang="en-US" sz="2400" dirty="0" smtClean="0"/>
              <a:t>Participants seemed to live in constant stress, fearing being misunderstood.</a:t>
            </a:r>
            <a:endParaRPr lang="en-US" sz="2400" dirty="0"/>
          </a:p>
        </p:txBody>
      </p:sp>
    </p:spTree>
    <p:extLst>
      <p:ext uri="{BB962C8B-B14F-4D97-AF65-F5344CB8AC3E}">
        <p14:creationId xmlns:p14="http://schemas.microsoft.com/office/powerpoint/2010/main" val="3951198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95800" cy="1143000"/>
          </a:xfrm>
        </p:spPr>
        <p:txBody>
          <a:bodyPr/>
          <a:lstStyle/>
          <a:p>
            <a:r>
              <a:rPr lang="en-US" dirty="0" smtClean="0"/>
              <a:t>Results</a:t>
            </a:r>
            <a:endParaRPr lang="en-US" dirty="0"/>
          </a:p>
        </p:txBody>
      </p:sp>
      <p:sp>
        <p:nvSpPr>
          <p:cNvPr id="3" name="Content Placeholder 2"/>
          <p:cNvSpPr>
            <a:spLocks noGrp="1"/>
          </p:cNvSpPr>
          <p:nvPr>
            <p:ph idx="1"/>
          </p:nvPr>
        </p:nvSpPr>
        <p:spPr/>
        <p:txBody>
          <a:bodyPr>
            <a:normAutofit/>
          </a:bodyPr>
          <a:lstStyle/>
          <a:p>
            <a:pPr>
              <a:buClr>
                <a:schemeClr val="tx1">
                  <a:lumMod val="65000"/>
                  <a:lumOff val="35000"/>
                </a:schemeClr>
              </a:buClr>
            </a:pPr>
            <a:r>
              <a:rPr lang="en-US" sz="2400" dirty="0" smtClean="0"/>
              <a:t>The inmates had emotional and psychological burdens relating to their status as foreign prisoners and felt out-of-control, especially when being placed in solitary confinement or otherwise punished without reason.</a:t>
            </a:r>
          </a:p>
          <a:p>
            <a:pPr>
              <a:buClr>
                <a:schemeClr val="tx1">
                  <a:lumMod val="65000"/>
                  <a:lumOff val="35000"/>
                </a:schemeClr>
              </a:buClr>
            </a:pPr>
            <a:r>
              <a:rPr lang="en-US" sz="2400" dirty="0" smtClean="0"/>
              <a:t>Many chose withdrawal and isolation, refusing to interact with prison officers and sometimes fellow prisoners.</a:t>
            </a:r>
          </a:p>
          <a:p>
            <a:pPr>
              <a:buClr>
                <a:schemeClr val="tx1">
                  <a:lumMod val="65000"/>
                  <a:lumOff val="35000"/>
                </a:schemeClr>
              </a:buClr>
            </a:pPr>
            <a:r>
              <a:rPr lang="en-US" sz="2400" dirty="0" smtClean="0"/>
              <a:t>Prisoners who have been cut off from family, friends, and their social network by being transferred from distant prisons are more likely to isolate themselves and suffer from declining mental health.</a:t>
            </a:r>
            <a:endParaRPr lang="en-US" sz="2400" dirty="0"/>
          </a:p>
        </p:txBody>
      </p:sp>
    </p:spTree>
    <p:extLst>
      <p:ext uri="{BB962C8B-B14F-4D97-AF65-F5344CB8AC3E}">
        <p14:creationId xmlns:p14="http://schemas.microsoft.com/office/powerpoint/2010/main" val="34511213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X:\ucf\sop3723\presentation\communication-pris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14400"/>
            <a:ext cx="7574080" cy="504412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0906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95800" cy="1143000"/>
          </a:xfrm>
        </p:spPr>
        <p:txBody>
          <a:bodyPr/>
          <a:lstStyle/>
          <a:p>
            <a:r>
              <a:rPr lang="en-US" dirty="0" smtClean="0"/>
              <a:t>Implications</a:t>
            </a:r>
            <a:endParaRPr lang="en-US" dirty="0"/>
          </a:p>
        </p:txBody>
      </p:sp>
      <p:sp>
        <p:nvSpPr>
          <p:cNvPr id="3" name="Content Placeholder 2"/>
          <p:cNvSpPr>
            <a:spLocks noGrp="1"/>
          </p:cNvSpPr>
          <p:nvPr>
            <p:ph idx="1"/>
          </p:nvPr>
        </p:nvSpPr>
        <p:spPr/>
        <p:txBody>
          <a:bodyPr>
            <a:normAutofit/>
          </a:bodyPr>
          <a:lstStyle/>
          <a:p>
            <a:pPr>
              <a:buClr>
                <a:schemeClr val="tx1">
                  <a:lumMod val="65000"/>
                  <a:lumOff val="35000"/>
                </a:schemeClr>
              </a:buClr>
            </a:pPr>
            <a:r>
              <a:rPr lang="en-US" sz="2400" dirty="0" smtClean="0"/>
              <a:t>Isolation and withdrawal are not acceptable solutions. They are psychologically detrimental, leading to anger, depression, lost of self-control, and self-destruction.</a:t>
            </a:r>
          </a:p>
          <a:p>
            <a:pPr>
              <a:buClr>
                <a:schemeClr val="tx1">
                  <a:lumMod val="65000"/>
                  <a:lumOff val="35000"/>
                </a:schemeClr>
              </a:buClr>
            </a:pPr>
            <a:r>
              <a:rPr lang="en-US" sz="2400" dirty="0" smtClean="0"/>
              <a:t>Verbal and nonverbal communication between foreign prisoners and officers should be strengthened, perhaps through training programs and hiring prison staff who speak common foreign languages, such as Spanish in the United States.</a:t>
            </a:r>
          </a:p>
          <a:p>
            <a:pPr>
              <a:buClr>
                <a:schemeClr val="tx1">
                  <a:lumMod val="65000"/>
                  <a:lumOff val="35000"/>
                </a:schemeClr>
              </a:buClr>
            </a:pPr>
            <a:r>
              <a:rPr lang="en-US" sz="2400" b="1" dirty="0" smtClean="0"/>
              <a:t>More interpreters are needed. </a:t>
            </a:r>
            <a:r>
              <a:rPr lang="en-US" sz="2400" dirty="0" smtClean="0"/>
              <a:t>Foreign prisoners should not be afforded interpretation only at criminal proceedings!</a:t>
            </a:r>
            <a:endParaRPr lang="en-US" sz="2400" dirty="0"/>
          </a:p>
        </p:txBody>
      </p:sp>
    </p:spTree>
    <p:extLst>
      <p:ext uri="{BB962C8B-B14F-4D97-AF65-F5344CB8AC3E}">
        <p14:creationId xmlns:p14="http://schemas.microsoft.com/office/powerpoint/2010/main" val="41168583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95800" cy="1143000"/>
          </a:xfrm>
        </p:spPr>
        <p:txBody>
          <a:bodyPr/>
          <a:lstStyle/>
          <a:p>
            <a:r>
              <a:rPr lang="en-US" dirty="0" smtClean="0"/>
              <a:t>Implications</a:t>
            </a:r>
            <a:endParaRPr lang="en-US" dirty="0"/>
          </a:p>
        </p:txBody>
      </p:sp>
      <p:sp>
        <p:nvSpPr>
          <p:cNvPr id="3" name="Content Placeholder 2"/>
          <p:cNvSpPr>
            <a:spLocks noGrp="1"/>
          </p:cNvSpPr>
          <p:nvPr>
            <p:ph idx="1"/>
          </p:nvPr>
        </p:nvSpPr>
        <p:spPr/>
        <p:txBody>
          <a:bodyPr>
            <a:normAutofit/>
          </a:bodyPr>
          <a:lstStyle/>
          <a:p>
            <a:pPr>
              <a:buClr>
                <a:schemeClr val="tx1">
                  <a:lumMod val="65000"/>
                  <a:lumOff val="35000"/>
                </a:schemeClr>
              </a:buClr>
            </a:pPr>
            <a:r>
              <a:rPr lang="en-US" sz="2400" dirty="0" smtClean="0"/>
              <a:t>Prison officers are at risk for being discriminatory, since they have the power to control the situation. If they dislike an inmate, communication becomes difficult.</a:t>
            </a:r>
          </a:p>
          <a:p>
            <a:pPr>
              <a:buClr>
                <a:schemeClr val="tx1">
                  <a:lumMod val="65000"/>
                  <a:lumOff val="35000"/>
                </a:schemeClr>
              </a:buClr>
            </a:pPr>
            <a:r>
              <a:rPr lang="en-US" sz="2400" dirty="0" smtClean="0"/>
              <a:t>Most prison systems have a stated goal of rehabilitating their inmates. </a:t>
            </a:r>
            <a:r>
              <a:rPr lang="en-US" sz="2400" b="1" dirty="0" smtClean="0"/>
              <a:t>Effective communication is essential to this goal.</a:t>
            </a:r>
            <a:r>
              <a:rPr lang="en-US" sz="2400" dirty="0" smtClean="0"/>
              <a:t> Solitary confinement can be torturous and should be reserved as a punishment of last resort.</a:t>
            </a:r>
          </a:p>
          <a:p>
            <a:pPr>
              <a:buClr>
                <a:schemeClr val="tx1">
                  <a:lumMod val="65000"/>
                  <a:lumOff val="35000"/>
                </a:schemeClr>
              </a:buClr>
            </a:pPr>
            <a:r>
              <a:rPr lang="en-US" sz="2400" dirty="0" smtClean="0"/>
              <a:t>Since the maximum prison sentence is 21 years in Norway, most inmates will survive to be released. Treating them humanely may reduce recidivism.</a:t>
            </a:r>
            <a:endParaRPr lang="en-US" sz="2400" dirty="0"/>
          </a:p>
        </p:txBody>
      </p:sp>
    </p:spTree>
    <p:extLst>
      <p:ext uri="{BB962C8B-B14F-4D97-AF65-F5344CB8AC3E}">
        <p14:creationId xmlns:p14="http://schemas.microsoft.com/office/powerpoint/2010/main" val="1286344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pPr>
              <a:buClr>
                <a:schemeClr val="tx1">
                  <a:lumMod val="65000"/>
                  <a:lumOff val="35000"/>
                </a:schemeClr>
              </a:buClr>
            </a:pPr>
            <a:r>
              <a:rPr lang="en-US" sz="2400" dirty="0" smtClean="0"/>
              <a:t>Article was published March 12, 2013 online.</a:t>
            </a:r>
          </a:p>
          <a:p>
            <a:pPr>
              <a:buClr>
                <a:schemeClr val="tx1">
                  <a:lumMod val="65000"/>
                  <a:lumOff val="35000"/>
                </a:schemeClr>
              </a:buClr>
            </a:pPr>
            <a:r>
              <a:rPr lang="en-US" sz="2400" dirty="0" smtClean="0"/>
              <a:t>Appeared in the </a:t>
            </a:r>
            <a:r>
              <a:rPr lang="en-US" sz="2400" b="1" dirty="0" smtClean="0"/>
              <a:t>Journal of Immigrant &amp; Refugee Studies</a:t>
            </a:r>
          </a:p>
          <a:p>
            <a:pPr>
              <a:buClr>
                <a:schemeClr val="tx1">
                  <a:lumMod val="65000"/>
                  <a:lumOff val="35000"/>
                </a:schemeClr>
              </a:buClr>
            </a:pPr>
            <a:endParaRPr lang="en-US" sz="2400" dirty="0"/>
          </a:p>
          <a:p>
            <a:pPr>
              <a:buClr>
                <a:schemeClr val="tx1">
                  <a:lumMod val="65000"/>
                  <a:lumOff val="35000"/>
                </a:schemeClr>
              </a:buClr>
            </a:pPr>
            <a:r>
              <a:rPr lang="en-US" dirty="0" smtClean="0"/>
              <a:t>Citation: </a:t>
            </a:r>
            <a:r>
              <a:rPr lang="en-US" dirty="0" err="1" smtClean="0"/>
              <a:t>Valentina</a:t>
            </a:r>
            <a:r>
              <a:rPr lang="en-US" dirty="0" smtClean="0"/>
              <a:t> </a:t>
            </a:r>
            <a:r>
              <a:rPr lang="en-US" dirty="0"/>
              <a:t>C. </a:t>
            </a:r>
            <a:r>
              <a:rPr lang="en-US" dirty="0" err="1" smtClean="0"/>
              <a:t>Iversen</a:t>
            </a:r>
            <a:r>
              <a:rPr lang="en-US" dirty="0" smtClean="0"/>
              <a:t>, </a:t>
            </a:r>
            <a:r>
              <a:rPr lang="en-US" dirty="0" err="1"/>
              <a:t>Wenche</a:t>
            </a:r>
            <a:r>
              <a:rPr lang="en-US" dirty="0"/>
              <a:t> L. </a:t>
            </a:r>
            <a:r>
              <a:rPr lang="en-US" dirty="0" err="1" smtClean="0"/>
              <a:t>Mangerud</a:t>
            </a:r>
            <a:r>
              <a:rPr lang="en-US" dirty="0" smtClean="0"/>
              <a:t>, </a:t>
            </a:r>
            <a:r>
              <a:rPr lang="en-US" dirty="0"/>
              <a:t>Trine </a:t>
            </a:r>
            <a:r>
              <a:rPr lang="en-US" dirty="0" err="1"/>
              <a:t>Tetlie</a:t>
            </a:r>
            <a:r>
              <a:rPr lang="en-US" dirty="0"/>
              <a:t> </a:t>
            </a:r>
            <a:r>
              <a:rPr lang="en-US" dirty="0" err="1"/>
              <a:t>Eik-Nes</a:t>
            </a:r>
            <a:r>
              <a:rPr lang="en-US" dirty="0"/>
              <a:t> &amp; Ellen </a:t>
            </a:r>
            <a:r>
              <a:rPr lang="en-US" dirty="0" err="1" smtClean="0"/>
              <a:t>Kjelsberg</a:t>
            </a:r>
            <a:r>
              <a:rPr lang="en-US" dirty="0" smtClean="0"/>
              <a:t> (2013</a:t>
            </a:r>
            <a:r>
              <a:rPr lang="en-US" dirty="0"/>
              <a:t>) Communication Problems and Language Barriers Between Foreign Inmates and Prison </a:t>
            </a:r>
            <a:r>
              <a:rPr lang="en-US" dirty="0" smtClean="0"/>
              <a:t>Officers, Journal </a:t>
            </a:r>
            <a:r>
              <a:rPr lang="en-US" dirty="0"/>
              <a:t>of Immigrant &amp; Refugee Studies, 11:1, 65-77, DOI: </a:t>
            </a:r>
            <a:r>
              <a:rPr lang="en-US" dirty="0" smtClean="0"/>
              <a:t>10.1080/15562948.2013.759042</a:t>
            </a:r>
          </a:p>
          <a:p>
            <a:pPr>
              <a:buClr>
                <a:schemeClr val="tx1">
                  <a:lumMod val="65000"/>
                  <a:lumOff val="35000"/>
                </a:schemeClr>
              </a:buClr>
            </a:pPr>
            <a:endParaRPr lang="en-US" dirty="0"/>
          </a:p>
          <a:p>
            <a:pPr>
              <a:buClr>
                <a:schemeClr val="tx1">
                  <a:lumMod val="65000"/>
                  <a:lumOff val="35000"/>
                </a:schemeClr>
              </a:buClr>
            </a:pPr>
            <a:r>
              <a:rPr lang="en-US" dirty="0" smtClean="0"/>
              <a:t>Link:  </a:t>
            </a:r>
            <a:r>
              <a:rPr lang="en-US" dirty="0"/>
              <a:t>http://</a:t>
            </a:r>
            <a:r>
              <a:rPr lang="en-US" dirty="0" smtClean="0"/>
              <a:t>dx.doi.org/10.1080/15562948.2013.759042</a:t>
            </a:r>
            <a:endParaRPr lang="en-US" dirty="0"/>
          </a:p>
        </p:txBody>
      </p:sp>
    </p:spTree>
    <p:extLst>
      <p:ext uri="{BB962C8B-B14F-4D97-AF65-F5344CB8AC3E}">
        <p14:creationId xmlns:p14="http://schemas.microsoft.com/office/powerpoint/2010/main" val="9150977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95800" cy="1143000"/>
          </a:xfrm>
        </p:spPr>
        <p:txBody>
          <a:bodyPr/>
          <a:lstStyle/>
          <a:p>
            <a:r>
              <a:rPr lang="en-US" dirty="0" smtClean="0"/>
              <a:t>Implications</a:t>
            </a:r>
            <a:endParaRPr lang="en-US" dirty="0"/>
          </a:p>
        </p:txBody>
      </p:sp>
      <p:sp>
        <p:nvSpPr>
          <p:cNvPr id="3" name="Content Placeholder 2"/>
          <p:cNvSpPr>
            <a:spLocks noGrp="1"/>
          </p:cNvSpPr>
          <p:nvPr>
            <p:ph idx="1"/>
          </p:nvPr>
        </p:nvSpPr>
        <p:spPr>
          <a:xfrm>
            <a:off x="457200" y="1600200"/>
            <a:ext cx="7620000" cy="4800600"/>
          </a:xfrm>
        </p:spPr>
        <p:txBody>
          <a:bodyPr>
            <a:normAutofit/>
          </a:bodyPr>
          <a:lstStyle/>
          <a:p>
            <a:pPr>
              <a:buClr>
                <a:schemeClr val="tx1">
                  <a:lumMod val="65000"/>
                  <a:lumOff val="35000"/>
                </a:schemeClr>
              </a:buClr>
            </a:pPr>
            <a:r>
              <a:rPr lang="en-US" sz="2400" dirty="0" err="1" smtClean="0"/>
              <a:t>Halden</a:t>
            </a:r>
            <a:r>
              <a:rPr lang="en-US" sz="2400" dirty="0" smtClean="0"/>
              <a:t> Prison is an experimental ecological prison on </a:t>
            </a:r>
            <a:r>
              <a:rPr lang="en-US" sz="2400" dirty="0" err="1" smtClean="0"/>
              <a:t>Bastøy</a:t>
            </a:r>
            <a:r>
              <a:rPr lang="en-US" sz="2400" dirty="0" smtClean="0"/>
              <a:t> Island, Norway offering unprecedented amenities. It was built over 10 years at a cost of </a:t>
            </a:r>
            <a:r>
              <a:rPr lang="en-US" sz="2400" dirty="0"/>
              <a:t>£</a:t>
            </a:r>
            <a:r>
              <a:rPr lang="en-US" sz="2400" dirty="0" smtClean="0"/>
              <a:t>15 million and houses 252 prisoners including rapists and murderers.</a:t>
            </a:r>
          </a:p>
          <a:p>
            <a:pPr>
              <a:buClr>
                <a:schemeClr val="tx1">
                  <a:lumMod val="65000"/>
                  <a:lumOff val="35000"/>
                </a:schemeClr>
              </a:buClr>
            </a:pPr>
            <a:endParaRPr lang="en-US" sz="2400" dirty="0" smtClean="0"/>
          </a:p>
          <a:p>
            <a:pPr>
              <a:buClr>
                <a:schemeClr val="tx1">
                  <a:lumMod val="65000"/>
                  <a:lumOff val="35000"/>
                </a:schemeClr>
              </a:buClr>
            </a:pPr>
            <a:endParaRPr lang="en-US" sz="2400" dirty="0"/>
          </a:p>
          <a:p>
            <a:pPr>
              <a:buClr>
                <a:schemeClr val="tx1">
                  <a:lumMod val="65000"/>
                  <a:lumOff val="35000"/>
                </a:schemeClr>
              </a:buClr>
            </a:pPr>
            <a:endParaRPr lang="en-US" sz="2400" dirty="0" smtClean="0"/>
          </a:p>
          <a:p>
            <a:pPr>
              <a:buClr>
                <a:schemeClr val="tx1">
                  <a:lumMod val="65000"/>
                  <a:lumOff val="35000"/>
                </a:schemeClr>
              </a:buClr>
            </a:pPr>
            <a:endParaRPr lang="en-US" sz="2400" dirty="0"/>
          </a:p>
          <a:p>
            <a:pPr>
              <a:buClr>
                <a:schemeClr val="tx1">
                  <a:lumMod val="65000"/>
                  <a:lumOff val="35000"/>
                </a:schemeClr>
              </a:buClr>
            </a:pPr>
            <a:endParaRPr lang="en-US" sz="2400" dirty="0"/>
          </a:p>
        </p:txBody>
      </p:sp>
      <p:pic>
        <p:nvPicPr>
          <p:cNvPr id="1026" name="Picture 2" descr="X:\ucf\sop3723\presentation\article-1277158-0985D624000005DC-56_634x42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352800"/>
            <a:ext cx="4379512" cy="292197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8852911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95800" cy="1143000"/>
          </a:xfrm>
        </p:spPr>
        <p:txBody>
          <a:bodyPr/>
          <a:lstStyle/>
          <a:p>
            <a:r>
              <a:rPr lang="en-US" dirty="0" smtClean="0"/>
              <a:t>Implications</a:t>
            </a:r>
            <a:endParaRPr lang="en-US" dirty="0"/>
          </a:p>
        </p:txBody>
      </p:sp>
      <p:sp>
        <p:nvSpPr>
          <p:cNvPr id="3" name="Content Placeholder 2"/>
          <p:cNvSpPr>
            <a:spLocks noGrp="1"/>
          </p:cNvSpPr>
          <p:nvPr>
            <p:ph idx="1"/>
          </p:nvPr>
        </p:nvSpPr>
        <p:spPr/>
        <p:txBody>
          <a:bodyPr>
            <a:normAutofit/>
          </a:bodyPr>
          <a:lstStyle/>
          <a:p>
            <a:pPr>
              <a:buClr>
                <a:schemeClr val="tx1">
                  <a:lumMod val="65000"/>
                  <a:lumOff val="35000"/>
                </a:schemeClr>
              </a:buClr>
            </a:pPr>
            <a:endParaRPr lang="en-US" sz="2400" dirty="0" smtClean="0"/>
          </a:p>
          <a:p>
            <a:pPr>
              <a:buClr>
                <a:schemeClr val="tx1">
                  <a:lumMod val="65000"/>
                  <a:lumOff val="35000"/>
                </a:schemeClr>
              </a:buClr>
            </a:pPr>
            <a:endParaRPr lang="en-US" sz="2400" dirty="0"/>
          </a:p>
          <a:p>
            <a:pPr>
              <a:buClr>
                <a:schemeClr val="tx1">
                  <a:lumMod val="65000"/>
                  <a:lumOff val="35000"/>
                </a:schemeClr>
              </a:buClr>
            </a:pPr>
            <a:endParaRPr lang="en-US" sz="2400" dirty="0" smtClean="0"/>
          </a:p>
          <a:p>
            <a:pPr>
              <a:buClr>
                <a:schemeClr val="tx1">
                  <a:lumMod val="65000"/>
                  <a:lumOff val="35000"/>
                </a:schemeClr>
              </a:buClr>
            </a:pPr>
            <a:endParaRPr lang="en-US" sz="2400" dirty="0"/>
          </a:p>
          <a:p>
            <a:pPr>
              <a:buClr>
                <a:schemeClr val="tx1">
                  <a:lumMod val="65000"/>
                  <a:lumOff val="35000"/>
                </a:schemeClr>
              </a:buClr>
            </a:pPr>
            <a:endParaRPr lang="en-US" sz="2400" dirty="0" smtClean="0"/>
          </a:p>
          <a:p>
            <a:pPr>
              <a:buClr>
                <a:schemeClr val="tx1">
                  <a:lumMod val="65000"/>
                  <a:lumOff val="35000"/>
                </a:schemeClr>
              </a:buClr>
            </a:pPr>
            <a:endParaRPr lang="en-US" sz="2400" dirty="0"/>
          </a:p>
          <a:p>
            <a:pPr>
              <a:buClr>
                <a:schemeClr val="tx1">
                  <a:lumMod val="65000"/>
                  <a:lumOff val="35000"/>
                </a:schemeClr>
              </a:buClr>
            </a:pPr>
            <a:endParaRPr lang="en-US" sz="2400" dirty="0" smtClean="0"/>
          </a:p>
          <a:p>
            <a:pPr>
              <a:buClr>
                <a:schemeClr val="tx1">
                  <a:lumMod val="65000"/>
                  <a:lumOff val="35000"/>
                </a:schemeClr>
              </a:buClr>
            </a:pPr>
            <a:r>
              <a:rPr lang="en-US" sz="2400" dirty="0" smtClean="0"/>
              <a:t>What if some of this money went to employ interpreters for nonviolent offenders such as the 15 inmates convicted of drug crimes in this study? Would that be a more worthwhile cause?</a:t>
            </a:r>
            <a:endParaRPr lang="en-US" sz="2400" dirty="0"/>
          </a:p>
        </p:txBody>
      </p:sp>
      <p:pic>
        <p:nvPicPr>
          <p:cNvPr id="2050" name="Picture 2" descr="X:\ucf\sop3723\presentation\Prison-Norway-1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762" y="1666202"/>
            <a:ext cx="3703508" cy="24669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1" name="Picture 3" descr="X:\ucf\sop3723\presentation\article-1384308-0BF0134500000578-746_634x345.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1676" y="1801412"/>
            <a:ext cx="3971933" cy="216138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5669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95800" cy="1143000"/>
          </a:xfrm>
        </p:spPr>
        <p:txBody>
          <a:bodyPr/>
          <a:lstStyle/>
          <a:p>
            <a:r>
              <a:rPr lang="en-US" dirty="0" smtClean="0">
                <a:solidFill>
                  <a:schemeClr val="tx1"/>
                </a:solidFill>
              </a:rPr>
              <a:t>Implications</a:t>
            </a:r>
            <a:endParaRPr lang="en-US" dirty="0">
              <a:solidFill>
                <a:schemeClr val="tx1"/>
              </a:solidFill>
            </a:endParaRPr>
          </a:p>
        </p:txBody>
      </p:sp>
      <p:sp>
        <p:nvSpPr>
          <p:cNvPr id="3" name="Content Placeholder 2"/>
          <p:cNvSpPr>
            <a:spLocks noGrp="1"/>
          </p:cNvSpPr>
          <p:nvPr>
            <p:ph idx="1"/>
          </p:nvPr>
        </p:nvSpPr>
        <p:spPr/>
        <p:txBody>
          <a:bodyPr>
            <a:normAutofit/>
          </a:bodyPr>
          <a:lstStyle/>
          <a:p>
            <a:pPr>
              <a:buClr>
                <a:schemeClr val="tx1">
                  <a:lumMod val="65000"/>
                  <a:lumOff val="35000"/>
                </a:schemeClr>
              </a:buClr>
            </a:pPr>
            <a:r>
              <a:rPr lang="en-US" sz="2400" dirty="0" smtClean="0"/>
              <a:t>Several participants said they react aggressively due to a </a:t>
            </a:r>
            <a:r>
              <a:rPr lang="en-US" sz="2400" b="1" dirty="0" smtClean="0"/>
              <a:t>“culture crash” </a:t>
            </a:r>
            <a:r>
              <a:rPr lang="en-US" sz="2400" dirty="0" smtClean="0"/>
              <a:t>rather than language problems. Perhaps prison staff should receive sensitivity training to help them understand what their prisoners are feeling?</a:t>
            </a:r>
          </a:p>
          <a:p>
            <a:pPr>
              <a:buClr>
                <a:schemeClr val="tx1">
                  <a:lumMod val="65000"/>
                  <a:lumOff val="35000"/>
                </a:schemeClr>
              </a:buClr>
            </a:pPr>
            <a:r>
              <a:rPr lang="en-US" sz="2400" dirty="0" smtClean="0"/>
              <a:t>The treatment of prisoners may be a reflection of public opinion. If the people believe prisoners are sub-human criminals who do not even deserve 3 meals per day, how will this be reflected in the behavior of prison guards?</a:t>
            </a:r>
          </a:p>
          <a:p>
            <a:pPr>
              <a:buClr>
                <a:schemeClr val="tx1">
                  <a:lumMod val="65000"/>
                  <a:lumOff val="35000"/>
                </a:schemeClr>
              </a:buClr>
            </a:pPr>
            <a:r>
              <a:rPr lang="en-US" sz="2400" dirty="0" smtClean="0"/>
              <a:t>Even native citizens can be discriminated against if they are not part of the majority group. What implications does this have for minorities in American prisons?</a:t>
            </a:r>
            <a:endParaRPr lang="en-US" sz="2400" dirty="0"/>
          </a:p>
        </p:txBody>
      </p:sp>
      <p:sp>
        <p:nvSpPr>
          <p:cNvPr id="4" name="Title 1"/>
          <p:cNvSpPr txBox="1">
            <a:spLocks/>
          </p:cNvSpPr>
          <p:nvPr/>
        </p:nvSpPr>
        <p:spPr>
          <a:xfrm>
            <a:off x="7315200" y="152400"/>
            <a:ext cx="838200" cy="1219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dirty="0" smtClean="0"/>
              <a:t>☆</a:t>
            </a:r>
            <a:endParaRPr lang="en-US" dirty="0"/>
          </a:p>
        </p:txBody>
      </p:sp>
    </p:spTree>
    <p:extLst>
      <p:ext uri="{BB962C8B-B14F-4D97-AF65-F5344CB8AC3E}">
        <p14:creationId xmlns:p14="http://schemas.microsoft.com/office/powerpoint/2010/main" val="2114681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pPr>
              <a:buClr>
                <a:schemeClr val="tx1">
                  <a:lumMod val="65000"/>
                  <a:lumOff val="35000"/>
                </a:schemeClr>
              </a:buClr>
            </a:pPr>
            <a:r>
              <a:rPr lang="en-US" sz="2400" dirty="0" smtClean="0"/>
              <a:t>19 </a:t>
            </a:r>
            <a:r>
              <a:rPr lang="en-US" sz="2400" dirty="0"/>
              <a:t>foreign inmates in a Norwegian </a:t>
            </a:r>
            <a:r>
              <a:rPr lang="en-US" sz="2400" dirty="0" smtClean="0"/>
              <a:t>prison</a:t>
            </a:r>
          </a:p>
          <a:p>
            <a:pPr marL="114300" indent="0">
              <a:buClr>
                <a:schemeClr val="tx1">
                  <a:lumMod val="65000"/>
                  <a:lumOff val="35000"/>
                </a:schemeClr>
              </a:buClr>
              <a:buNone/>
            </a:pPr>
            <a:endParaRPr lang="en-US" sz="2400" dirty="0" smtClean="0"/>
          </a:p>
          <a:p>
            <a:pPr>
              <a:buClr>
                <a:schemeClr val="tx1">
                  <a:lumMod val="65000"/>
                  <a:lumOff val="35000"/>
                </a:schemeClr>
              </a:buClr>
            </a:pPr>
            <a:r>
              <a:rPr lang="en-US" sz="2400" dirty="0" smtClean="0"/>
              <a:t>Study </a:t>
            </a:r>
            <a:r>
              <a:rPr lang="en-US" sz="2400" dirty="0"/>
              <a:t>of their communication strategies toward prison </a:t>
            </a:r>
            <a:r>
              <a:rPr lang="en-US" sz="2400" dirty="0" smtClean="0"/>
              <a:t>officers</a:t>
            </a:r>
          </a:p>
          <a:p>
            <a:pPr>
              <a:buClr>
                <a:schemeClr val="tx1">
                  <a:lumMod val="65000"/>
                  <a:lumOff val="35000"/>
                </a:schemeClr>
              </a:buClr>
            </a:pPr>
            <a:endParaRPr lang="en-US" sz="2400" dirty="0"/>
          </a:p>
          <a:p>
            <a:pPr>
              <a:buClr>
                <a:schemeClr val="tx1">
                  <a:lumMod val="65000"/>
                  <a:lumOff val="35000"/>
                </a:schemeClr>
              </a:buClr>
            </a:pPr>
            <a:r>
              <a:rPr lang="en-US" sz="2400" dirty="0" smtClean="0"/>
              <a:t>One-to-one</a:t>
            </a:r>
            <a:r>
              <a:rPr lang="en-US" sz="2400" dirty="0"/>
              <a:t>, semi-structured interviews </a:t>
            </a:r>
            <a:r>
              <a:rPr lang="en-US" sz="2400" dirty="0" smtClean="0"/>
              <a:t>used</a:t>
            </a:r>
            <a:endParaRPr lang="en-US" dirty="0"/>
          </a:p>
        </p:txBody>
      </p:sp>
    </p:spTree>
    <p:extLst>
      <p:ext uri="{BB962C8B-B14F-4D97-AF65-F5344CB8AC3E}">
        <p14:creationId xmlns:p14="http://schemas.microsoft.com/office/powerpoint/2010/main" val="130907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Demographics</a:t>
            </a:r>
            <a:endParaRPr lang="en-US" dirty="0"/>
          </a:p>
        </p:txBody>
      </p:sp>
      <p:sp>
        <p:nvSpPr>
          <p:cNvPr id="3" name="Content Placeholder 2"/>
          <p:cNvSpPr>
            <a:spLocks noGrp="1"/>
          </p:cNvSpPr>
          <p:nvPr>
            <p:ph idx="1"/>
          </p:nvPr>
        </p:nvSpPr>
        <p:spPr/>
        <p:txBody>
          <a:bodyPr/>
          <a:lstStyle/>
          <a:p>
            <a:pPr>
              <a:buClr>
                <a:schemeClr val="tx1">
                  <a:lumMod val="65000"/>
                  <a:lumOff val="35000"/>
                </a:schemeClr>
              </a:buClr>
            </a:pPr>
            <a:r>
              <a:rPr lang="en-US" sz="2400" dirty="0" smtClean="0"/>
              <a:t>7 African, 7 European, 5 Asian</a:t>
            </a:r>
          </a:p>
          <a:p>
            <a:pPr>
              <a:buClr>
                <a:schemeClr val="tx1">
                  <a:lumMod val="65000"/>
                  <a:lumOff val="35000"/>
                </a:schemeClr>
              </a:buClr>
            </a:pPr>
            <a:r>
              <a:rPr lang="en-US" sz="2400" dirty="0" smtClean="0"/>
              <a:t>18 males, 1 female</a:t>
            </a:r>
          </a:p>
          <a:p>
            <a:pPr>
              <a:buClr>
                <a:schemeClr val="tx1">
                  <a:lumMod val="65000"/>
                  <a:lumOff val="35000"/>
                </a:schemeClr>
              </a:buClr>
            </a:pPr>
            <a:r>
              <a:rPr lang="en-US" sz="2400" dirty="0" smtClean="0"/>
              <a:t>Mean age was 36</a:t>
            </a:r>
          </a:p>
          <a:p>
            <a:pPr>
              <a:buClr>
                <a:schemeClr val="tx1">
                  <a:lumMod val="65000"/>
                  <a:lumOff val="35000"/>
                </a:schemeClr>
              </a:buClr>
            </a:pPr>
            <a:r>
              <a:rPr lang="en-US" sz="2400" dirty="0" smtClean="0"/>
              <a:t>Mean sentence was about 6 years (71.7 months)</a:t>
            </a:r>
          </a:p>
          <a:p>
            <a:pPr>
              <a:buClr>
                <a:schemeClr val="tx1">
                  <a:lumMod val="65000"/>
                  <a:lumOff val="35000"/>
                </a:schemeClr>
              </a:buClr>
            </a:pPr>
            <a:r>
              <a:rPr lang="en-US" sz="2400" dirty="0" smtClean="0"/>
              <a:t>Sentences ranged from 8½ months to 17 years</a:t>
            </a:r>
          </a:p>
          <a:p>
            <a:pPr>
              <a:buClr>
                <a:schemeClr val="tx1">
                  <a:lumMod val="65000"/>
                  <a:lumOff val="35000"/>
                </a:schemeClr>
              </a:buClr>
            </a:pPr>
            <a:r>
              <a:rPr lang="en-US" sz="2400" dirty="0" smtClean="0"/>
              <a:t>9 were married before being incarcerated</a:t>
            </a:r>
          </a:p>
          <a:p>
            <a:pPr>
              <a:buClr>
                <a:schemeClr val="tx1">
                  <a:lumMod val="65000"/>
                  <a:lumOff val="35000"/>
                </a:schemeClr>
              </a:buClr>
            </a:pPr>
            <a:r>
              <a:rPr lang="en-US" sz="2400" dirty="0" smtClean="0"/>
              <a:t>10 were separated, divorced, or living alone</a:t>
            </a:r>
          </a:p>
          <a:p>
            <a:pPr>
              <a:buClr>
                <a:schemeClr val="tx1">
                  <a:lumMod val="65000"/>
                  <a:lumOff val="35000"/>
                </a:schemeClr>
              </a:buClr>
            </a:pPr>
            <a:r>
              <a:rPr lang="en-US" sz="2400" dirty="0" smtClean="0"/>
              <a:t>8 with no children</a:t>
            </a:r>
          </a:p>
          <a:p>
            <a:pPr>
              <a:buClr>
                <a:schemeClr val="tx1">
                  <a:lumMod val="65000"/>
                  <a:lumOff val="35000"/>
                </a:schemeClr>
              </a:buClr>
            </a:pPr>
            <a:r>
              <a:rPr lang="en-US" sz="2400" dirty="0" smtClean="0"/>
              <a:t>10 with one child or more</a:t>
            </a:r>
          </a:p>
          <a:p>
            <a:pPr>
              <a:buClr>
                <a:schemeClr val="tx1">
                  <a:lumMod val="65000"/>
                  <a:lumOff val="35000"/>
                </a:schemeClr>
              </a:buClr>
            </a:pPr>
            <a:r>
              <a:rPr lang="en-US" sz="2400" dirty="0" smtClean="0"/>
              <a:t>1 would not say if he or she had children</a:t>
            </a:r>
          </a:p>
        </p:txBody>
      </p:sp>
    </p:spTree>
    <p:extLst>
      <p:ext uri="{BB962C8B-B14F-4D97-AF65-F5344CB8AC3E}">
        <p14:creationId xmlns:p14="http://schemas.microsoft.com/office/powerpoint/2010/main" val="3519183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Demographics</a:t>
            </a:r>
            <a:endParaRPr lang="en-US" dirty="0"/>
          </a:p>
        </p:txBody>
      </p:sp>
      <p:sp>
        <p:nvSpPr>
          <p:cNvPr id="3" name="Content Placeholder 2"/>
          <p:cNvSpPr>
            <a:spLocks noGrp="1"/>
          </p:cNvSpPr>
          <p:nvPr>
            <p:ph idx="1"/>
          </p:nvPr>
        </p:nvSpPr>
        <p:spPr/>
        <p:txBody>
          <a:bodyPr/>
          <a:lstStyle/>
          <a:p>
            <a:pPr>
              <a:buClr>
                <a:schemeClr val="tx1">
                  <a:lumMod val="65000"/>
                  <a:lumOff val="35000"/>
                </a:schemeClr>
              </a:buClr>
            </a:pPr>
            <a:r>
              <a:rPr lang="en-US" sz="2400" dirty="0" smtClean="0"/>
              <a:t>15 in prison for use or sale of narcotics</a:t>
            </a:r>
          </a:p>
          <a:p>
            <a:pPr>
              <a:buClr>
                <a:schemeClr val="tx1">
                  <a:lumMod val="65000"/>
                  <a:lumOff val="35000"/>
                </a:schemeClr>
              </a:buClr>
            </a:pPr>
            <a:r>
              <a:rPr lang="en-US" sz="2400" dirty="0" smtClean="0"/>
              <a:t>2 in prison for murder</a:t>
            </a:r>
          </a:p>
          <a:p>
            <a:pPr>
              <a:buClr>
                <a:schemeClr val="tx1">
                  <a:lumMod val="65000"/>
                  <a:lumOff val="35000"/>
                </a:schemeClr>
              </a:buClr>
            </a:pPr>
            <a:r>
              <a:rPr lang="en-US" sz="2400" dirty="0" smtClean="0"/>
              <a:t>1 in prison for robbery</a:t>
            </a:r>
          </a:p>
          <a:p>
            <a:pPr>
              <a:buClr>
                <a:schemeClr val="tx1">
                  <a:lumMod val="65000"/>
                  <a:lumOff val="35000"/>
                </a:schemeClr>
              </a:buClr>
            </a:pPr>
            <a:r>
              <a:rPr lang="en-US" sz="2400" dirty="0" smtClean="0"/>
              <a:t>1 would not disclose</a:t>
            </a:r>
          </a:p>
          <a:p>
            <a:pPr>
              <a:buClr>
                <a:schemeClr val="tx1">
                  <a:lumMod val="65000"/>
                  <a:lumOff val="35000"/>
                </a:schemeClr>
              </a:buClr>
            </a:pPr>
            <a:endParaRPr lang="en-US" sz="2400" dirty="0"/>
          </a:p>
          <a:p>
            <a:pPr>
              <a:buClr>
                <a:schemeClr val="tx1">
                  <a:lumMod val="65000"/>
                  <a:lumOff val="35000"/>
                </a:schemeClr>
              </a:buClr>
            </a:pPr>
            <a:r>
              <a:rPr lang="en-US" sz="2400" dirty="0" smtClean="0"/>
              <a:t>2 with college or university educations</a:t>
            </a:r>
          </a:p>
          <a:p>
            <a:pPr>
              <a:buClr>
                <a:schemeClr val="tx1">
                  <a:lumMod val="65000"/>
                  <a:lumOff val="35000"/>
                </a:schemeClr>
              </a:buClr>
            </a:pPr>
            <a:r>
              <a:rPr lang="en-US" sz="2400" dirty="0" smtClean="0"/>
              <a:t>1 high school graduate</a:t>
            </a:r>
          </a:p>
          <a:p>
            <a:pPr>
              <a:buClr>
                <a:schemeClr val="tx1">
                  <a:lumMod val="65000"/>
                  <a:lumOff val="35000"/>
                </a:schemeClr>
              </a:buClr>
            </a:pPr>
            <a:r>
              <a:rPr lang="en-US" sz="2400" dirty="0" smtClean="0"/>
              <a:t>9 with some secondary education</a:t>
            </a:r>
          </a:p>
          <a:p>
            <a:pPr>
              <a:buClr>
                <a:schemeClr val="tx1">
                  <a:lumMod val="65000"/>
                  <a:lumOff val="35000"/>
                </a:schemeClr>
              </a:buClr>
            </a:pPr>
            <a:r>
              <a:rPr lang="en-US" sz="2400" dirty="0" smtClean="0"/>
              <a:t>4 with some primary education</a:t>
            </a:r>
          </a:p>
          <a:p>
            <a:pPr>
              <a:buClr>
                <a:schemeClr val="tx1">
                  <a:lumMod val="65000"/>
                  <a:lumOff val="35000"/>
                </a:schemeClr>
              </a:buClr>
            </a:pPr>
            <a:r>
              <a:rPr lang="en-US" sz="2400" dirty="0" smtClean="0"/>
              <a:t>3 with no formal education</a:t>
            </a:r>
          </a:p>
        </p:txBody>
      </p:sp>
    </p:spTree>
    <p:extLst>
      <p:ext uri="{BB962C8B-B14F-4D97-AF65-F5344CB8AC3E}">
        <p14:creationId xmlns:p14="http://schemas.microsoft.com/office/powerpoint/2010/main" val="8243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X:\ucf\sop3723\presentation\political-map-of-Euro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114096" cy="5729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894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Methods</a:t>
            </a:r>
            <a:endParaRPr lang="en-US" dirty="0">
              <a:solidFill>
                <a:schemeClr val="tx1"/>
              </a:solidFill>
            </a:endParaRPr>
          </a:p>
        </p:txBody>
      </p:sp>
      <p:sp>
        <p:nvSpPr>
          <p:cNvPr id="3" name="Content Placeholder 2"/>
          <p:cNvSpPr>
            <a:spLocks noGrp="1"/>
          </p:cNvSpPr>
          <p:nvPr>
            <p:ph idx="1"/>
          </p:nvPr>
        </p:nvSpPr>
        <p:spPr/>
        <p:txBody>
          <a:bodyPr/>
          <a:lstStyle/>
          <a:p>
            <a:pPr>
              <a:buClr>
                <a:schemeClr val="tx1">
                  <a:lumMod val="65000"/>
                  <a:lumOff val="35000"/>
                </a:schemeClr>
              </a:buClr>
            </a:pPr>
            <a:r>
              <a:rPr lang="en-US" sz="2400" dirty="0" smtClean="0"/>
              <a:t>Researchers chose qualitative study due to a lack of research reports in the field</a:t>
            </a:r>
          </a:p>
          <a:p>
            <a:pPr>
              <a:buClr>
                <a:schemeClr val="tx1">
                  <a:lumMod val="65000"/>
                  <a:lumOff val="35000"/>
                </a:schemeClr>
              </a:buClr>
            </a:pPr>
            <a:r>
              <a:rPr lang="en-US" sz="2400" dirty="0" smtClean="0"/>
              <a:t>They felt this gave them more individual insight</a:t>
            </a:r>
          </a:p>
          <a:p>
            <a:pPr>
              <a:buClr>
                <a:schemeClr val="tx1">
                  <a:lumMod val="65000"/>
                  <a:lumOff val="35000"/>
                </a:schemeClr>
              </a:buClr>
            </a:pPr>
            <a:r>
              <a:rPr lang="en-US" sz="2400" dirty="0" smtClean="0"/>
              <a:t>Data collected in November and December of 2009</a:t>
            </a:r>
          </a:p>
          <a:p>
            <a:pPr>
              <a:buClr>
                <a:schemeClr val="tx1">
                  <a:lumMod val="65000"/>
                  <a:lumOff val="35000"/>
                </a:schemeClr>
              </a:buClr>
            </a:pPr>
            <a:r>
              <a:rPr lang="en-US" sz="2400" dirty="0" smtClean="0"/>
              <a:t>Only prisoners from one prison were studied, which was selected from six prisons that participated in a quantitative survey</a:t>
            </a:r>
          </a:p>
          <a:p>
            <a:pPr>
              <a:buClr>
                <a:schemeClr val="tx1">
                  <a:lumMod val="65000"/>
                  <a:lumOff val="35000"/>
                </a:schemeClr>
              </a:buClr>
            </a:pPr>
            <a:r>
              <a:rPr lang="en-US" sz="2400" dirty="0" smtClean="0"/>
              <a:t>Prison officers were </a:t>
            </a:r>
            <a:r>
              <a:rPr lang="en-US" sz="2400" b="1" dirty="0" smtClean="0"/>
              <a:t>NOT</a:t>
            </a:r>
            <a:r>
              <a:rPr lang="en-US" sz="2400" dirty="0" smtClean="0"/>
              <a:t> interviewed—only foreign inmates</a:t>
            </a:r>
            <a:endParaRPr lang="en-US" dirty="0"/>
          </a:p>
        </p:txBody>
      </p:sp>
      <p:sp>
        <p:nvSpPr>
          <p:cNvPr id="4" name="Title 1"/>
          <p:cNvSpPr txBox="1">
            <a:spLocks/>
          </p:cNvSpPr>
          <p:nvPr/>
        </p:nvSpPr>
        <p:spPr>
          <a:xfrm>
            <a:off x="7315200" y="152400"/>
            <a:ext cx="838200" cy="1219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dirty="0" smtClean="0"/>
              <a:t>☆</a:t>
            </a:r>
            <a:endParaRPr lang="en-US" dirty="0"/>
          </a:p>
        </p:txBody>
      </p:sp>
    </p:spTree>
    <p:extLst>
      <p:ext uri="{BB962C8B-B14F-4D97-AF65-F5344CB8AC3E}">
        <p14:creationId xmlns:p14="http://schemas.microsoft.com/office/powerpoint/2010/main" val="4120635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idx="1"/>
          </p:nvPr>
        </p:nvSpPr>
        <p:spPr/>
        <p:txBody>
          <a:bodyPr/>
          <a:lstStyle/>
          <a:p>
            <a:pPr>
              <a:buClr>
                <a:schemeClr val="tx1">
                  <a:lumMod val="65000"/>
                  <a:lumOff val="35000"/>
                </a:schemeClr>
              </a:buClr>
            </a:pPr>
            <a:r>
              <a:rPr lang="en-US" sz="2400" dirty="0" smtClean="0"/>
              <a:t>Study was approved by Norwegian Correctional Services</a:t>
            </a:r>
          </a:p>
          <a:p>
            <a:pPr>
              <a:buClr>
                <a:schemeClr val="tx1">
                  <a:lumMod val="65000"/>
                  <a:lumOff val="35000"/>
                </a:schemeClr>
              </a:buClr>
            </a:pPr>
            <a:r>
              <a:rPr lang="en-US" sz="2400" dirty="0" smtClean="0"/>
              <a:t>All informants were recruited through the prison administrators</a:t>
            </a:r>
          </a:p>
          <a:p>
            <a:pPr>
              <a:buClr>
                <a:schemeClr val="tx1">
                  <a:lumMod val="65000"/>
                  <a:lumOff val="35000"/>
                </a:schemeClr>
              </a:buClr>
            </a:pPr>
            <a:r>
              <a:rPr lang="en-US" sz="2400" dirty="0" smtClean="0"/>
              <a:t>The lead researcher visited the prison and interviewed all the inmates</a:t>
            </a:r>
          </a:p>
          <a:p>
            <a:pPr>
              <a:buClr>
                <a:schemeClr val="tx1">
                  <a:lumMod val="65000"/>
                  <a:lumOff val="35000"/>
                </a:schemeClr>
              </a:buClr>
            </a:pPr>
            <a:r>
              <a:rPr lang="en-US" sz="2400" b="1" dirty="0" smtClean="0"/>
              <a:t>Recruitment was on a voluntary basis</a:t>
            </a:r>
          </a:p>
          <a:p>
            <a:pPr>
              <a:buClr>
                <a:schemeClr val="tx1">
                  <a:lumMod val="65000"/>
                  <a:lumOff val="35000"/>
                </a:schemeClr>
              </a:buClr>
            </a:pPr>
            <a:endParaRPr lang="en-US" dirty="0"/>
          </a:p>
        </p:txBody>
      </p:sp>
    </p:spTree>
    <p:extLst>
      <p:ext uri="{BB962C8B-B14F-4D97-AF65-F5344CB8AC3E}">
        <p14:creationId xmlns:p14="http://schemas.microsoft.com/office/powerpoint/2010/main" val="10536276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
    <a:dk1>
      <a:sysClr val="windowText" lastClr="000000"/>
    </a:dk1>
    <a:lt1>
      <a:sysClr val="window" lastClr="FFFFFF"/>
    </a:lt1>
    <a:dk2>
      <a:srgbClr val="FF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xml><?xml version="1.0" encoding="utf-8"?>
<a:themeOverride xmlns:a="http://schemas.openxmlformats.org/drawingml/2006/main">
  <a:clrScheme name="Custom 3">
    <a:dk1>
      <a:sysClr val="windowText" lastClr="000000"/>
    </a:dk1>
    <a:lt1>
      <a:sysClr val="window" lastClr="FFFFFF"/>
    </a:lt1>
    <a:dk2>
      <a:srgbClr val="FF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3.xml><?xml version="1.0" encoding="utf-8"?>
<a:themeOverride xmlns:a="http://schemas.openxmlformats.org/drawingml/2006/main">
  <a:clrScheme name="Custom 3">
    <a:dk1>
      <a:sysClr val="windowText" lastClr="000000"/>
    </a:dk1>
    <a:lt1>
      <a:sysClr val="window" lastClr="FFFFFF"/>
    </a:lt1>
    <a:dk2>
      <a:srgbClr val="FF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4.xml><?xml version="1.0" encoding="utf-8"?>
<a:themeOverride xmlns:a="http://schemas.openxmlformats.org/drawingml/2006/main">
  <a:clrScheme name="Custom 3">
    <a:dk1>
      <a:sysClr val="windowText" lastClr="000000"/>
    </a:dk1>
    <a:lt1>
      <a:sysClr val="window" lastClr="FFFFFF"/>
    </a:lt1>
    <a:dk2>
      <a:srgbClr val="FF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5.xml><?xml version="1.0" encoding="utf-8"?>
<a:themeOverride xmlns:a="http://schemas.openxmlformats.org/drawingml/2006/main">
  <a:clrScheme name="Custom 4">
    <a:dk1>
      <a:sysClr val="windowText" lastClr="000000"/>
    </a:dk1>
    <a:lt1>
      <a:sysClr val="window" lastClr="FFFFFF"/>
    </a:lt1>
    <a:dk2>
      <a:srgbClr val="0070C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docProps/app.xml><?xml version="1.0" encoding="utf-8"?>
<Properties xmlns="http://schemas.openxmlformats.org/officeDocument/2006/extended-properties" xmlns:vt="http://schemas.openxmlformats.org/officeDocument/2006/docPropsVTypes">
  <Template/>
  <TotalTime>890</TotalTime>
  <Words>1825</Words>
  <Application>Microsoft Office PowerPoint</Application>
  <PresentationFormat>On-screen Show (4:3)</PresentationFormat>
  <Paragraphs>151</Paragraphs>
  <Slides>32</Slides>
  <Notes>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Adjacency</vt:lpstr>
      <vt:lpstr>Communication Challenges Between Foreign Inmates and Norwegian Prison Officers</vt:lpstr>
      <vt:lpstr>Communication Problems and Language Barriers Between Foreign Inmates and Prison Officers   VALENTINA C. IVERSEN St. Olav’s Hospital, Department of Psychiatry, Trondheim, Norway  WENCHE L. MANGERUD The Regional Centre for Child and Adolescent Mental Health (RBUP) Mid-Norway, Department of Neuroscience, Faculty of Medicine, Norwegian University of Science and Technology (NTNU Norway), Trondheim, Norway  TRINE TETLIE EIK-NES Levanger Hospital, Levanger, Norway  ELLEN KJELSBERG Centre for Forensic Psychiatry, Psychiatric Division Ullevaal, Oslo University Hospital, Oslo, Norway</vt:lpstr>
      <vt:lpstr>Introduction</vt:lpstr>
      <vt:lpstr>Introduction</vt:lpstr>
      <vt:lpstr>Demographics</vt:lpstr>
      <vt:lpstr>Demographics</vt:lpstr>
      <vt:lpstr>PowerPoint Presentation</vt:lpstr>
      <vt:lpstr>Methods</vt:lpstr>
      <vt:lpstr>Methods</vt:lpstr>
      <vt:lpstr>Methods</vt:lpstr>
      <vt:lpstr>Methods</vt:lpstr>
      <vt:lpstr>Methods</vt:lpstr>
      <vt:lpstr>PowerPoint Presentation</vt:lpstr>
      <vt:lpstr>Quotes from Inmates</vt:lpstr>
      <vt:lpstr>Quotes from Inmates</vt:lpstr>
      <vt:lpstr>Quotes from Inmates</vt:lpstr>
      <vt:lpstr>Quotes from Inmates</vt:lpstr>
      <vt:lpstr>Quotes from Inmates</vt:lpstr>
      <vt:lpstr>Quotes from Inmates</vt:lpstr>
      <vt:lpstr>Quotes from Inmates</vt:lpstr>
      <vt:lpstr>PowerPoint Presentation</vt:lpstr>
      <vt:lpstr>Results</vt:lpstr>
      <vt:lpstr>Results</vt:lpstr>
      <vt:lpstr>Results</vt:lpstr>
      <vt:lpstr>Results</vt:lpstr>
      <vt:lpstr>Results</vt:lpstr>
      <vt:lpstr>PowerPoint Presentation</vt:lpstr>
      <vt:lpstr>Implications</vt:lpstr>
      <vt:lpstr>Implications</vt:lpstr>
      <vt:lpstr>Implications</vt:lpstr>
      <vt:lpstr>Implications</vt:lpstr>
      <vt:lpstr>Implications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Among Foreign Prisoners</dc:title>
  <dc:creator>richardxthripp</dc:creator>
  <cp:lastModifiedBy>richardxthripp</cp:lastModifiedBy>
  <cp:revision>47</cp:revision>
  <dcterms:created xsi:type="dcterms:W3CDTF">2013-10-03T03:48:44Z</dcterms:created>
  <dcterms:modified xsi:type="dcterms:W3CDTF">2013-10-17T12:24:27Z</dcterms:modified>
</cp:coreProperties>
</file>