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65" r:id="rId5"/>
    <p:sldId id="271" r:id="rId6"/>
    <p:sldId id="272" r:id="rId7"/>
    <p:sldId id="274" r:id="rId8"/>
    <p:sldId id="275" r:id="rId9"/>
    <p:sldId id="277" r:id="rId10"/>
    <p:sldId id="276"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7" autoAdjust="0"/>
    <p:restoredTop sz="94660" autoAdjust="0"/>
  </p:normalViewPr>
  <p:slideViewPr>
    <p:cSldViewPr>
      <p:cViewPr varScale="1">
        <p:scale>
          <a:sx n="128" d="100"/>
          <a:sy n="128" d="100"/>
        </p:scale>
        <p:origin x="-4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FB5803-9FB7-4396-9ED6-58357A7A3912}" type="datetimeFigureOut">
              <a:rPr lang="en-US" smtClean="0"/>
              <a:t>2011-04-25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B5803-9FB7-4396-9ED6-58357A7A3912}" type="datetimeFigureOut">
              <a:rPr lang="en-US" smtClean="0"/>
              <a:t>2011-04-25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B5803-9FB7-4396-9ED6-58357A7A3912}" type="datetimeFigureOut">
              <a:rPr lang="en-US" smtClean="0"/>
              <a:t>2011-04-25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B5803-9FB7-4396-9ED6-58357A7A3912}" type="datetimeFigureOut">
              <a:rPr lang="en-US" smtClean="0"/>
              <a:t>2011-04-25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B5803-9FB7-4396-9ED6-58357A7A3912}" type="datetimeFigureOut">
              <a:rPr lang="en-US" smtClean="0"/>
              <a:t>2011-04-25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FB5803-9FB7-4396-9ED6-58357A7A3912}" type="datetimeFigureOut">
              <a:rPr lang="en-US" smtClean="0"/>
              <a:t>2011-04-25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FB5803-9FB7-4396-9ED6-58357A7A3912}" type="datetimeFigureOut">
              <a:rPr lang="en-US" smtClean="0"/>
              <a:t>2011-04-25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FB5803-9FB7-4396-9ED6-58357A7A3912}" type="datetimeFigureOut">
              <a:rPr lang="en-US" smtClean="0"/>
              <a:t>2011-04-25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B5803-9FB7-4396-9ED6-58357A7A3912}" type="datetimeFigureOut">
              <a:rPr lang="en-US" smtClean="0"/>
              <a:t>2011-04-25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B5803-9FB7-4396-9ED6-58357A7A3912}" type="datetimeFigureOut">
              <a:rPr lang="en-US" smtClean="0"/>
              <a:t>2011-04-25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B5803-9FB7-4396-9ED6-58357A7A3912}" type="datetimeFigureOut">
              <a:rPr lang="en-US" smtClean="0"/>
              <a:t>2011-04-25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B0784-50F4-49F2-8BD3-D4393A731C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B5803-9FB7-4396-9ED6-58357A7A3912}" type="datetimeFigureOut">
              <a:rPr lang="en-US" smtClean="0"/>
              <a:t>2011-04-25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B0784-50F4-49F2-8BD3-D4393A731C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2057400"/>
          </a:xfrm>
        </p:spPr>
        <p:txBody>
          <a:bodyPr>
            <a:normAutofit fontScale="90000"/>
          </a:bodyPr>
          <a:lstStyle/>
          <a:p>
            <a:r>
              <a:rPr lang="en-US" dirty="0" smtClean="0"/>
              <a:t>The Ideal Classroom Environment to Maximize Learning for All Students</a:t>
            </a:r>
            <a:endParaRPr lang="en-US" dirty="0"/>
          </a:p>
        </p:txBody>
      </p:sp>
      <p:sp>
        <p:nvSpPr>
          <p:cNvPr id="3" name="Subtitle 2"/>
          <p:cNvSpPr>
            <a:spLocks noGrp="1"/>
          </p:cNvSpPr>
          <p:nvPr>
            <p:ph type="subTitle" idx="1"/>
          </p:nvPr>
        </p:nvSpPr>
        <p:spPr>
          <a:xfrm>
            <a:off x="1371600" y="3657600"/>
            <a:ext cx="6400800" cy="1752600"/>
          </a:xfrm>
        </p:spPr>
        <p:txBody>
          <a:bodyPr>
            <a:normAutofit fontScale="92500" lnSpcReduction="20000"/>
          </a:bodyPr>
          <a:lstStyle/>
          <a:p>
            <a:r>
              <a:rPr lang="en-US" sz="2800" dirty="0" smtClean="0"/>
              <a:t>By Richard X. </a:t>
            </a:r>
            <a:r>
              <a:rPr lang="en-US" sz="2800" dirty="0" err="1" smtClean="0"/>
              <a:t>Thripp</a:t>
            </a:r>
            <a:endParaRPr lang="en-US" sz="2800" dirty="0" smtClean="0"/>
          </a:p>
          <a:p>
            <a:r>
              <a:rPr lang="en-US" sz="2800" dirty="0" smtClean="0"/>
              <a:t>April </a:t>
            </a:r>
            <a:r>
              <a:rPr lang="en-US" sz="2800" dirty="0" smtClean="0"/>
              <a:t>26, </a:t>
            </a:r>
            <a:r>
              <a:rPr lang="en-US" sz="2800" dirty="0" smtClean="0"/>
              <a:t>2011</a:t>
            </a:r>
          </a:p>
          <a:p>
            <a:r>
              <a:rPr lang="en-US" sz="2800" dirty="0" smtClean="0"/>
              <a:t>EDP </a:t>
            </a:r>
            <a:r>
              <a:rPr lang="en-US" sz="2800" dirty="0" smtClean="0"/>
              <a:t>2002 Prof. John Connor</a:t>
            </a:r>
          </a:p>
          <a:p>
            <a:r>
              <a:rPr lang="en-US" sz="2800" dirty="0" smtClean="0"/>
              <a:t>Daytona State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Environment</a:t>
            </a:r>
            <a:endParaRPr lang="en-US" dirty="0"/>
          </a:p>
        </p:txBody>
      </p:sp>
      <p:sp>
        <p:nvSpPr>
          <p:cNvPr id="3" name="Content Placeholder 2"/>
          <p:cNvSpPr>
            <a:spLocks noGrp="1"/>
          </p:cNvSpPr>
          <p:nvPr>
            <p:ph idx="1"/>
          </p:nvPr>
        </p:nvSpPr>
        <p:spPr>
          <a:xfrm>
            <a:off x="488629" y="1178312"/>
            <a:ext cx="5867401" cy="5105400"/>
          </a:xfrm>
        </p:spPr>
        <p:txBody>
          <a:bodyPr>
            <a:normAutofit/>
          </a:bodyPr>
          <a:lstStyle/>
          <a:p>
            <a:r>
              <a:rPr lang="en-US" sz="2800" dirty="0" smtClean="0"/>
              <a:t>Broadly speaking, cooperative learning appeals more to girls and competitive learning appeals more to boys</a:t>
            </a:r>
          </a:p>
          <a:p>
            <a:r>
              <a:rPr lang="en-US" sz="2800" dirty="0" smtClean="0"/>
              <a:t>Competition and cooperation should both be used, because competition gives students a chance to show off and cooperation gives students a chance to learn from each other</a:t>
            </a:r>
          </a:p>
          <a:p>
            <a:r>
              <a:rPr lang="en-US" sz="2800" dirty="0" smtClean="0"/>
              <a:t>Without participation, neither cooperation nor competition work</a:t>
            </a:r>
          </a:p>
        </p:txBody>
      </p:sp>
      <p:pic>
        <p:nvPicPr>
          <p:cNvPr id="5122" name="Picture 2" descr="C:\Users\richardxthripp\AppData\Local\Microsoft\Windows\Temporary Internet Files\Content.IE5\DOBNM493\MC9000546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038600"/>
            <a:ext cx="2184045" cy="2215217"/>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richardxthripp\AppData\Local\Microsoft\Windows\Temporary Internet Files\Content.IE5\DOBNM493\MC9003030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6030" y="1143000"/>
            <a:ext cx="2787970" cy="2685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929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Environment</a:t>
            </a:r>
            <a:endParaRPr lang="en-US" dirty="0"/>
          </a:p>
        </p:txBody>
      </p:sp>
      <p:sp>
        <p:nvSpPr>
          <p:cNvPr id="3" name="Content Placeholder 2"/>
          <p:cNvSpPr>
            <a:spLocks noGrp="1"/>
          </p:cNvSpPr>
          <p:nvPr>
            <p:ph idx="1"/>
          </p:nvPr>
        </p:nvSpPr>
        <p:spPr>
          <a:xfrm>
            <a:off x="304800" y="1143000"/>
            <a:ext cx="8610600" cy="5105400"/>
          </a:xfrm>
        </p:spPr>
        <p:txBody>
          <a:bodyPr numCol="2">
            <a:normAutofit/>
          </a:bodyPr>
          <a:lstStyle/>
          <a:p>
            <a:r>
              <a:rPr lang="en-US" sz="2800" dirty="0" smtClean="0"/>
              <a:t>A cooperative activity might be creating a flow-map of the progression of a story and characters</a:t>
            </a:r>
          </a:p>
          <a:p>
            <a:r>
              <a:rPr lang="en-US" sz="2800" dirty="0" smtClean="0"/>
              <a:t>A competitive activity could be finding as many tri-syllabic words in a story as possible under a time limit of three minutes</a:t>
            </a:r>
          </a:p>
          <a:p>
            <a:r>
              <a:rPr lang="en-US" sz="2800" dirty="0" smtClean="0"/>
              <a:t>Some activities will be individualized, such as art</a:t>
            </a:r>
          </a:p>
          <a:p>
            <a:r>
              <a:rPr lang="en-US" sz="2800" dirty="0" smtClean="0"/>
              <a:t>An example of combining cooperation with competition is dividing students into groups to solve a math </a:t>
            </a:r>
            <a:r>
              <a:rPr lang="en-US" sz="2800" dirty="0"/>
              <a:t>problem – </a:t>
            </a:r>
            <a:r>
              <a:rPr lang="en-US" sz="2800" dirty="0" smtClean="0"/>
              <a:t>students cooperate with each other and compete against other groups</a:t>
            </a:r>
          </a:p>
          <a:p>
            <a:r>
              <a:rPr lang="en-US" sz="2800" dirty="0" smtClean="0"/>
              <a:t>Activities that do not lend themselves to grading can </a:t>
            </a:r>
            <a:r>
              <a:rPr lang="en-US" sz="2800" dirty="0"/>
              <a:t>b</a:t>
            </a:r>
            <a:r>
              <a:rPr lang="en-US" sz="2800" dirty="0" smtClean="0"/>
              <a:t>e made cooperative</a:t>
            </a:r>
          </a:p>
        </p:txBody>
      </p:sp>
    </p:spTree>
    <p:extLst>
      <p:ext uri="{BB962C8B-B14F-4D97-AF65-F5344CB8AC3E}">
        <p14:creationId xmlns:p14="http://schemas.microsoft.com/office/powerpoint/2010/main" val="1649942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ICE</a:t>
            </a:r>
            <a:endParaRPr lang="en-US" dirty="0"/>
          </a:p>
        </p:txBody>
      </p:sp>
      <p:sp>
        <p:nvSpPr>
          <p:cNvPr id="3" name="Content Placeholder 2"/>
          <p:cNvSpPr>
            <a:spLocks noGrp="1"/>
          </p:cNvSpPr>
          <p:nvPr>
            <p:ph idx="1"/>
          </p:nvPr>
        </p:nvSpPr>
        <p:spPr>
          <a:xfrm>
            <a:off x="4419600" y="4876800"/>
            <a:ext cx="4343400" cy="1447800"/>
          </a:xfrm>
        </p:spPr>
        <p:txBody>
          <a:bodyPr numCol="1">
            <a:normAutofit lnSpcReduction="10000"/>
          </a:bodyPr>
          <a:lstStyle/>
          <a:p>
            <a:r>
              <a:rPr lang="en-US" sz="2800" dirty="0" smtClean="0"/>
              <a:t>ICE / Ideal Classroom Environment Presentation</a:t>
            </a:r>
          </a:p>
          <a:p>
            <a:pPr algn="r"/>
            <a:r>
              <a:rPr lang="en-US" sz="2800" dirty="0" smtClean="0"/>
              <a:t>-- THE END --</a:t>
            </a:r>
          </a:p>
        </p:txBody>
      </p:sp>
      <p:pic>
        <p:nvPicPr>
          <p:cNvPr id="6146" name="Picture 2" descr="C:\Users\richardxthripp\AppData\Local\Microsoft\Windows\Temporary Internet Files\Content.IE5\DOBNM493\MC9003682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981200"/>
            <a:ext cx="1824228" cy="1836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277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Classroom Layout</a:t>
            </a:r>
            <a:endParaRPr lang="en-US" dirty="0"/>
          </a:p>
        </p:txBody>
      </p:sp>
      <p:sp>
        <p:nvSpPr>
          <p:cNvPr id="3" name="Content Placeholder 2"/>
          <p:cNvSpPr>
            <a:spLocks noGrp="1"/>
          </p:cNvSpPr>
          <p:nvPr>
            <p:ph idx="1"/>
          </p:nvPr>
        </p:nvSpPr>
        <p:spPr>
          <a:xfrm>
            <a:off x="457200" y="1447800"/>
            <a:ext cx="3616712" cy="4795954"/>
          </a:xfrm>
        </p:spPr>
        <p:txBody>
          <a:bodyPr>
            <a:normAutofit/>
          </a:bodyPr>
          <a:lstStyle/>
          <a:p>
            <a:r>
              <a:rPr lang="en-US" dirty="0" smtClean="0"/>
              <a:t>My classroom will have all desks facing forward for each student, a round table for ESE/ELL students at the front, and detention desks at the back.</a:t>
            </a:r>
            <a:endParaRPr lang="en-US" dirty="0"/>
          </a:p>
        </p:txBody>
      </p:sp>
      <p:pic>
        <p:nvPicPr>
          <p:cNvPr id="1027" name="Picture 3" descr="C:\Users\richardxthripp\AppData\Local\Microsoft\Windows\Temporary Internet Files\Content.IE5\DOBNM493\MP900439494[1].jpg"/>
          <p:cNvPicPr>
            <a:picLocks noChangeAspect="1" noChangeArrowheads="1"/>
          </p:cNvPicPr>
          <p:nvPr/>
        </p:nvPicPr>
        <p:blipFill rotWithShape="1">
          <a:blip r:embed="rId2">
            <a:extLst>
              <a:ext uri="{28A0092B-C50C-407E-A947-70E740481C1C}">
                <a14:useLocalDpi xmlns:a14="http://schemas.microsoft.com/office/drawing/2010/main" val="0"/>
              </a:ext>
            </a:extLst>
          </a:blip>
          <a:srcRect l="7922" r="22149"/>
          <a:stretch/>
        </p:blipFill>
        <p:spPr bwMode="auto">
          <a:xfrm>
            <a:off x="4191000" y="1600200"/>
            <a:ext cx="4572000" cy="43526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3368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Classroom Layout</a:t>
            </a:r>
            <a:endParaRPr lang="en-US" dirty="0"/>
          </a:p>
        </p:txBody>
      </p:sp>
      <p:sp>
        <p:nvSpPr>
          <p:cNvPr id="3" name="Content Placeholder 2"/>
          <p:cNvSpPr>
            <a:spLocks noGrp="1"/>
          </p:cNvSpPr>
          <p:nvPr>
            <p:ph idx="1"/>
          </p:nvPr>
        </p:nvSpPr>
        <p:spPr>
          <a:xfrm>
            <a:off x="381000" y="1219200"/>
            <a:ext cx="3581400" cy="4953000"/>
          </a:xfrm>
        </p:spPr>
        <p:txBody>
          <a:bodyPr>
            <a:noAutofit/>
          </a:bodyPr>
          <a:lstStyle/>
          <a:p>
            <a:r>
              <a:rPr lang="en-US" dirty="0" smtClean="0"/>
              <a:t>I will put signs and positive pictures on the walls like the ones pictured right, explaining grammar, math, history, social studies, and other curricula.</a:t>
            </a:r>
            <a:endParaRPr lang="en-US" dirty="0"/>
          </a:p>
        </p:txBody>
      </p:sp>
      <p:pic>
        <p:nvPicPr>
          <p:cNvPr id="2050" name="Picture 2" descr="C:\Users\richardxthripp\AppData\Local\Microsoft\Windows\Temporary Internet Files\Content.IE5\7SBYQX7Q\MP900386359[1].jpg"/>
          <p:cNvPicPr>
            <a:picLocks noChangeAspect="1" noChangeArrowheads="1"/>
          </p:cNvPicPr>
          <p:nvPr/>
        </p:nvPicPr>
        <p:blipFill rotWithShape="1">
          <a:blip r:embed="rId2">
            <a:extLst>
              <a:ext uri="{28A0092B-C50C-407E-A947-70E740481C1C}">
                <a14:useLocalDpi xmlns:a14="http://schemas.microsoft.com/office/drawing/2010/main" val="0"/>
              </a:ext>
            </a:extLst>
          </a:blip>
          <a:srcRect l="12467" r="15844"/>
          <a:stretch/>
        </p:blipFill>
        <p:spPr bwMode="auto">
          <a:xfrm>
            <a:off x="4114799" y="1371600"/>
            <a:ext cx="4588625" cy="4267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619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Classroom Procedures</a:t>
            </a:r>
            <a:endParaRPr lang="en-US" dirty="0"/>
          </a:p>
        </p:txBody>
      </p:sp>
      <p:sp>
        <p:nvSpPr>
          <p:cNvPr id="3" name="Content Placeholder 2"/>
          <p:cNvSpPr>
            <a:spLocks noGrp="1"/>
          </p:cNvSpPr>
          <p:nvPr>
            <p:ph idx="1"/>
          </p:nvPr>
        </p:nvSpPr>
        <p:spPr>
          <a:xfrm>
            <a:off x="457200" y="1143000"/>
            <a:ext cx="8229600" cy="5257800"/>
          </a:xfrm>
        </p:spPr>
        <p:txBody>
          <a:bodyPr numCol="2">
            <a:normAutofit/>
          </a:bodyPr>
          <a:lstStyle/>
          <a:p>
            <a:r>
              <a:rPr lang="en-US" sz="2800" dirty="0" smtClean="0"/>
              <a:t>Students will be asked at random to answer questions during lecture</a:t>
            </a:r>
          </a:p>
          <a:p>
            <a:r>
              <a:rPr lang="en-US" sz="2800" dirty="0" smtClean="0"/>
              <a:t>I will encourage students to raise their hands with questions or comments and allow extra time in all periods for this</a:t>
            </a:r>
          </a:p>
          <a:p>
            <a:r>
              <a:rPr lang="en-US" sz="2800" dirty="0" smtClean="0"/>
              <a:t>Students will write on the board or projector for some math problems</a:t>
            </a:r>
          </a:p>
          <a:p>
            <a:r>
              <a:rPr lang="en-US" sz="2800" dirty="0" smtClean="0"/>
              <a:t>I will follow all school procedures for discipline, period changes, anti-bullying, testing, etc.</a:t>
            </a:r>
          </a:p>
          <a:p>
            <a:r>
              <a:rPr lang="en-US" sz="2800" dirty="0" smtClean="0"/>
              <a:t>Students will not be permitted to be critical or rude to each other, or to disrespect each other or the teacher</a:t>
            </a:r>
          </a:p>
          <a:p>
            <a:r>
              <a:rPr lang="en-US" sz="2800" dirty="0" smtClean="0"/>
              <a:t>I will provide sharpened pencils and supplies</a:t>
            </a:r>
          </a:p>
        </p:txBody>
      </p:sp>
    </p:spTree>
    <p:extLst>
      <p:ext uri="{BB962C8B-B14F-4D97-AF65-F5344CB8AC3E}">
        <p14:creationId xmlns:p14="http://schemas.microsoft.com/office/powerpoint/2010/main" val="3364517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Classroom Procedures</a:t>
            </a:r>
            <a:endParaRPr lang="en-US" dirty="0"/>
          </a:p>
        </p:txBody>
      </p:sp>
      <p:sp>
        <p:nvSpPr>
          <p:cNvPr id="3" name="Content Placeholder 2"/>
          <p:cNvSpPr>
            <a:spLocks noGrp="1"/>
          </p:cNvSpPr>
          <p:nvPr>
            <p:ph idx="1"/>
          </p:nvPr>
        </p:nvSpPr>
        <p:spPr>
          <a:xfrm>
            <a:off x="304800" y="1143000"/>
            <a:ext cx="8305800" cy="5257800"/>
          </a:xfrm>
        </p:spPr>
        <p:txBody>
          <a:bodyPr numCol="2">
            <a:normAutofit/>
          </a:bodyPr>
          <a:lstStyle/>
          <a:p>
            <a:r>
              <a:rPr lang="en-US" sz="2800" dirty="0" smtClean="0"/>
              <a:t>I will answer questions and help students with their homework, but I will not draw conclusions for them or deny them the opportunity to think critically</a:t>
            </a:r>
          </a:p>
          <a:p>
            <a:r>
              <a:rPr lang="en-US" sz="2800" dirty="0" smtClean="0"/>
              <a:t>At most times, I will teach skills that directly pertain to all tests and graded assignments</a:t>
            </a:r>
          </a:p>
          <a:p>
            <a:r>
              <a:rPr lang="en-US" sz="2800" dirty="0" smtClean="0"/>
              <a:t>I will be repetitive and rephrase statements and problems using synonyms and mental models to help students understand the curriculum, especially exceptional students</a:t>
            </a:r>
          </a:p>
          <a:p>
            <a:r>
              <a:rPr lang="en-US" sz="2800" dirty="0" smtClean="0"/>
              <a:t>I will teach and learn both English and Spanish, embracing diversity at all times in my classroom</a:t>
            </a:r>
          </a:p>
        </p:txBody>
      </p:sp>
    </p:spTree>
    <p:extLst>
      <p:ext uri="{BB962C8B-B14F-4D97-AF65-F5344CB8AC3E}">
        <p14:creationId xmlns:p14="http://schemas.microsoft.com/office/powerpoint/2010/main" val="397227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Educational Philosophy</a:t>
            </a:r>
            <a:endParaRPr lang="en-US" dirty="0"/>
          </a:p>
        </p:txBody>
      </p:sp>
      <p:sp>
        <p:nvSpPr>
          <p:cNvPr id="3" name="Content Placeholder 2"/>
          <p:cNvSpPr>
            <a:spLocks noGrp="1"/>
          </p:cNvSpPr>
          <p:nvPr>
            <p:ph idx="1"/>
          </p:nvPr>
        </p:nvSpPr>
        <p:spPr>
          <a:xfrm>
            <a:off x="457200" y="1219200"/>
            <a:ext cx="5867400" cy="5105400"/>
          </a:xfrm>
        </p:spPr>
        <p:txBody>
          <a:bodyPr>
            <a:normAutofit/>
          </a:bodyPr>
          <a:lstStyle/>
          <a:p>
            <a:r>
              <a:rPr lang="en-US" sz="2800" dirty="0" smtClean="0"/>
              <a:t>A mix of </a:t>
            </a:r>
            <a:r>
              <a:rPr lang="en-US" sz="2800" dirty="0" err="1" smtClean="0"/>
              <a:t>perennialism</a:t>
            </a:r>
            <a:r>
              <a:rPr lang="en-US" sz="2800" dirty="0" smtClean="0"/>
              <a:t>, progressivism, essentialism, and critical pedagogy may be best</a:t>
            </a:r>
          </a:p>
          <a:p>
            <a:r>
              <a:rPr lang="en-US" sz="2800" dirty="0" smtClean="0"/>
              <a:t>Some students enjoy memorizing numbers, while others enjoy writing essays, active reading, or both</a:t>
            </a:r>
          </a:p>
          <a:p>
            <a:r>
              <a:rPr lang="en-US" sz="2800" dirty="0" smtClean="0"/>
              <a:t>Lesson plans should be adapted to appeal to different types of students</a:t>
            </a:r>
          </a:p>
          <a:p>
            <a:r>
              <a:rPr lang="en-US" sz="2800" dirty="0" smtClean="0"/>
              <a:t>Because public schools are beholding to the taxpayers, tradition should be upheld, unless it is wrong</a:t>
            </a:r>
          </a:p>
          <a:p>
            <a:endParaRPr lang="en-US" sz="2800" dirty="0"/>
          </a:p>
        </p:txBody>
      </p:sp>
      <p:pic>
        <p:nvPicPr>
          <p:cNvPr id="3074" name="Picture 2" descr="C:\Users\richardxthripp\AppData\Local\Microsoft\Windows\Temporary Internet Files\Content.IE5\AW4LMBUK\MC9003675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9422" y="1371600"/>
            <a:ext cx="1828800" cy="182971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pic>
        <p:nvPicPr>
          <p:cNvPr id="3076" name="Picture 4" descr="C:\Users\richardxthripp\AppData\Local\Microsoft\Windows\Temporary Internet Files\Content.IE5\AW4LMBUK\MC90032354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0537" y="3886200"/>
            <a:ext cx="2186570" cy="218943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844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Educational Philosophy</a:t>
            </a:r>
            <a:endParaRPr lang="en-US" dirty="0"/>
          </a:p>
        </p:txBody>
      </p:sp>
      <p:sp>
        <p:nvSpPr>
          <p:cNvPr id="3" name="Content Placeholder 2"/>
          <p:cNvSpPr>
            <a:spLocks noGrp="1"/>
          </p:cNvSpPr>
          <p:nvPr>
            <p:ph idx="1"/>
          </p:nvPr>
        </p:nvSpPr>
        <p:spPr>
          <a:xfrm>
            <a:off x="304800" y="1143000"/>
            <a:ext cx="8382000" cy="5257800"/>
          </a:xfrm>
        </p:spPr>
        <p:txBody>
          <a:bodyPr numCol="2">
            <a:normAutofit/>
          </a:bodyPr>
          <a:lstStyle/>
          <a:p>
            <a:r>
              <a:rPr lang="en-US" sz="2800" dirty="0" smtClean="0"/>
              <a:t>Since it takes up to 11 years for information to enter long-term memory, it is important to start teaching advanced subjects such as foreign languages, the unit circle, Western music, and handwriting/cursive skills early, so the student will master these skills at a reasonable age.</a:t>
            </a:r>
            <a:endParaRPr lang="en-US" sz="2800" dirty="0"/>
          </a:p>
          <a:p>
            <a:r>
              <a:rPr lang="en-US" sz="2800" i="1" dirty="0" smtClean="0"/>
              <a:t>Reverse</a:t>
            </a:r>
            <a:r>
              <a:rPr lang="en-US" sz="2800" dirty="0" smtClean="0"/>
              <a:t> engineering is often a more attractive approach than building from the ground up.  Students may prefer using “guess and check” methods to solve problems rather than following their textbooks. The teacher should not dictate the method used to approach a problem.</a:t>
            </a:r>
            <a:endParaRPr lang="en-US" sz="2800" i="1" dirty="0" smtClean="0"/>
          </a:p>
        </p:txBody>
      </p:sp>
    </p:spTree>
    <p:extLst>
      <p:ext uri="{BB962C8B-B14F-4D97-AF65-F5344CB8AC3E}">
        <p14:creationId xmlns:p14="http://schemas.microsoft.com/office/powerpoint/2010/main" val="190694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Behavior Management</a:t>
            </a:r>
            <a:endParaRPr lang="en-US" dirty="0"/>
          </a:p>
        </p:txBody>
      </p:sp>
      <p:sp>
        <p:nvSpPr>
          <p:cNvPr id="3" name="Content Placeholder 2"/>
          <p:cNvSpPr>
            <a:spLocks noGrp="1"/>
          </p:cNvSpPr>
          <p:nvPr>
            <p:ph idx="1"/>
          </p:nvPr>
        </p:nvSpPr>
        <p:spPr>
          <a:xfrm>
            <a:off x="457200" y="1143000"/>
            <a:ext cx="5867401" cy="5105400"/>
          </a:xfrm>
        </p:spPr>
        <p:txBody>
          <a:bodyPr>
            <a:normAutofit/>
          </a:bodyPr>
          <a:lstStyle/>
          <a:p>
            <a:r>
              <a:rPr lang="en-US" sz="2800" dirty="0" smtClean="0"/>
              <a:t>Bad behavior may be a sign of bad teaching or coursework, since an interesting lesson plan will tend to quell bad behavior in all students</a:t>
            </a:r>
          </a:p>
          <a:p>
            <a:r>
              <a:rPr lang="en-US" sz="2800" dirty="0" smtClean="0"/>
              <a:t>Accepting or ignoring bad behavior can create a slippery slope where students becoming increasingly disrespectful</a:t>
            </a:r>
          </a:p>
          <a:p>
            <a:r>
              <a:rPr lang="en-US" sz="2800" dirty="0" smtClean="0"/>
              <a:t>Establishing procedures and routines promotes good behavior by defining expectations for students</a:t>
            </a:r>
          </a:p>
          <a:p>
            <a:endParaRPr lang="en-US" sz="2800" dirty="0"/>
          </a:p>
        </p:txBody>
      </p:sp>
      <p:pic>
        <p:nvPicPr>
          <p:cNvPr id="4099" name="Picture 3" descr="C:\Users\richardxthripp\AppData\Local\Microsoft\Windows\Temporary Internet Files\Content.IE5\DOBNM493\MC90019830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886200"/>
            <a:ext cx="1752600" cy="248970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pic>
        <p:nvPicPr>
          <p:cNvPr id="4100" name="Picture 4" descr="C:\Users\richardxthripp\AppData\Local\Microsoft\Windows\Temporary Internet Files\Content.IE5\YTL3OP0J\MP90043952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1143000"/>
            <a:ext cx="2514600" cy="25146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56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Behavior Management</a:t>
            </a:r>
            <a:endParaRPr lang="en-US" dirty="0"/>
          </a:p>
        </p:txBody>
      </p:sp>
      <p:sp>
        <p:nvSpPr>
          <p:cNvPr id="3" name="Content Placeholder 2"/>
          <p:cNvSpPr>
            <a:spLocks noGrp="1"/>
          </p:cNvSpPr>
          <p:nvPr>
            <p:ph idx="1"/>
          </p:nvPr>
        </p:nvSpPr>
        <p:spPr>
          <a:xfrm>
            <a:off x="304800" y="1143000"/>
            <a:ext cx="8534400" cy="5257800"/>
          </a:xfrm>
        </p:spPr>
        <p:txBody>
          <a:bodyPr numCol="2">
            <a:normAutofit/>
          </a:bodyPr>
          <a:lstStyle/>
          <a:p>
            <a:r>
              <a:rPr lang="en-US" sz="2800" dirty="0" smtClean="0"/>
              <a:t>My behavior management plan will be as follows:</a:t>
            </a:r>
          </a:p>
          <a:p>
            <a:r>
              <a:rPr lang="en-US" sz="2800" i="1" dirty="0" smtClean="0"/>
              <a:t>1. Be nice and do not talk down to each other</a:t>
            </a:r>
          </a:p>
          <a:p>
            <a:r>
              <a:rPr lang="en-US" sz="2800" i="1" dirty="0" smtClean="0"/>
              <a:t>2. Do not distract from anyone’s learning – conversation time is in the hallway</a:t>
            </a:r>
          </a:p>
          <a:p>
            <a:r>
              <a:rPr lang="en-US" sz="2800" i="1" dirty="0" smtClean="0"/>
              <a:t>3. Always be on time or early and give the teacher and others time to speak</a:t>
            </a:r>
          </a:p>
          <a:p>
            <a:r>
              <a:rPr lang="en-US" sz="2800" i="1" dirty="0" smtClean="0"/>
              <a:t>4. Bring homework to class, but do not skip class because you have not done your homework</a:t>
            </a:r>
          </a:p>
          <a:p>
            <a:r>
              <a:rPr lang="en-US" sz="2800" i="1" dirty="0" smtClean="0"/>
              <a:t>5. Follow the golden rule</a:t>
            </a:r>
          </a:p>
          <a:p>
            <a:r>
              <a:rPr lang="en-US" sz="2800" i="1" dirty="0" smtClean="0"/>
              <a:t>6. Follow directions to the spirit, not the letter; ask permission, listen carefully</a:t>
            </a:r>
          </a:p>
          <a:p>
            <a:r>
              <a:rPr lang="en-US" sz="2800" i="1" dirty="0" smtClean="0"/>
              <a:t>7. Participate individually or as a group where appropriate; make friends</a:t>
            </a:r>
          </a:p>
        </p:txBody>
      </p:sp>
    </p:spTree>
    <p:extLst>
      <p:ext uri="{BB962C8B-B14F-4D97-AF65-F5344CB8AC3E}">
        <p14:creationId xmlns:p14="http://schemas.microsoft.com/office/powerpoint/2010/main" val="3193213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755</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Ideal Classroom Environment to Maximize Learning for All Students</vt:lpstr>
      <vt:lpstr>Classroom Layout</vt:lpstr>
      <vt:lpstr>Classroom Layout</vt:lpstr>
      <vt:lpstr>Classroom Procedures</vt:lpstr>
      <vt:lpstr>Classroom Procedures</vt:lpstr>
      <vt:lpstr>Educational Philosophy</vt:lpstr>
      <vt:lpstr>Educational Philosophy</vt:lpstr>
      <vt:lpstr>Behavior Management</vt:lpstr>
      <vt:lpstr>Behavior Management</vt:lpstr>
      <vt:lpstr>Learning Environment</vt:lpstr>
      <vt:lpstr>Learning Environment</vt:lpstr>
      <vt:lpstr>ICE</vt:lpstr>
    </vt:vector>
  </TitlesOfParts>
  <Company>Daytona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Daytona State College User</dc:creator>
  <cp:lastModifiedBy>richardxthripp</cp:lastModifiedBy>
  <cp:revision>50</cp:revision>
  <dcterms:created xsi:type="dcterms:W3CDTF">2011-01-26T14:43:15Z</dcterms:created>
  <dcterms:modified xsi:type="dcterms:W3CDTF">2011-04-26T03:18:04Z</dcterms:modified>
</cp:coreProperties>
</file>