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6" r:id="rId7"/>
    <p:sldId id="263" r:id="rId8"/>
    <p:sldId id="260" r:id="rId9"/>
    <p:sldId id="267" r:id="rId10"/>
    <p:sldId id="262" r:id="rId11"/>
    <p:sldId id="261" r:id="rId12"/>
    <p:sldId id="268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128" d="100"/>
          <a:sy n="128" d="100"/>
        </p:scale>
        <p:origin x="-113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B5803-9FB7-4396-9ED6-58357A7A3912}" type="datetimeFigureOut">
              <a:rPr lang="en-US" smtClean="0"/>
              <a:t>2011-04-12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0784-50F4-49F2-8BD3-D4393A731C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B5803-9FB7-4396-9ED6-58357A7A3912}" type="datetimeFigureOut">
              <a:rPr lang="en-US" smtClean="0"/>
              <a:t>2011-04-12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0784-50F4-49F2-8BD3-D4393A731C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B5803-9FB7-4396-9ED6-58357A7A3912}" type="datetimeFigureOut">
              <a:rPr lang="en-US" smtClean="0"/>
              <a:t>2011-04-12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0784-50F4-49F2-8BD3-D4393A731C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B5803-9FB7-4396-9ED6-58357A7A3912}" type="datetimeFigureOut">
              <a:rPr lang="en-US" smtClean="0"/>
              <a:t>2011-04-12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0784-50F4-49F2-8BD3-D4393A731C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B5803-9FB7-4396-9ED6-58357A7A3912}" type="datetimeFigureOut">
              <a:rPr lang="en-US" smtClean="0"/>
              <a:t>2011-04-12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0784-50F4-49F2-8BD3-D4393A731C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B5803-9FB7-4396-9ED6-58357A7A3912}" type="datetimeFigureOut">
              <a:rPr lang="en-US" smtClean="0"/>
              <a:t>2011-04-12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0784-50F4-49F2-8BD3-D4393A731C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B5803-9FB7-4396-9ED6-58357A7A3912}" type="datetimeFigureOut">
              <a:rPr lang="en-US" smtClean="0"/>
              <a:t>2011-04-12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0784-50F4-49F2-8BD3-D4393A731C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B5803-9FB7-4396-9ED6-58357A7A3912}" type="datetimeFigureOut">
              <a:rPr lang="en-US" smtClean="0"/>
              <a:t>2011-04-12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0784-50F4-49F2-8BD3-D4393A731C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B5803-9FB7-4396-9ED6-58357A7A3912}" type="datetimeFigureOut">
              <a:rPr lang="en-US" smtClean="0"/>
              <a:t>2011-04-12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0784-50F4-49F2-8BD3-D4393A731C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B5803-9FB7-4396-9ED6-58357A7A3912}" type="datetimeFigureOut">
              <a:rPr lang="en-US" smtClean="0"/>
              <a:t>2011-04-12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0784-50F4-49F2-8BD3-D4393A731C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B5803-9FB7-4396-9ED6-58357A7A3912}" type="datetimeFigureOut">
              <a:rPr lang="en-US" smtClean="0"/>
              <a:t>2011-04-12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0784-50F4-49F2-8BD3-D4393A731C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B5803-9FB7-4396-9ED6-58357A7A3912}" type="datetimeFigureOut">
              <a:rPr lang="en-US" smtClean="0"/>
              <a:t>2011-04-12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B0784-50F4-49F2-8BD3-D4393A731C9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90600"/>
            <a:ext cx="7772400" cy="2057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Educational Contributions of Jean Piaget, Howard Gardner, B.F. Skinner, and Albert Bandura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By Richard X. </a:t>
            </a:r>
            <a:r>
              <a:rPr lang="en-US" sz="2800" dirty="0" err="1" smtClean="0"/>
              <a:t>Thripp</a:t>
            </a:r>
            <a:endParaRPr lang="en-US" sz="2800" dirty="0" smtClean="0"/>
          </a:p>
          <a:p>
            <a:r>
              <a:rPr lang="en-US" sz="2800" dirty="0" smtClean="0"/>
              <a:t>April 12, 2011</a:t>
            </a:r>
          </a:p>
          <a:p>
            <a:r>
              <a:rPr lang="en-US" sz="2800" dirty="0" smtClean="0"/>
              <a:t>EDP 2002 Prof. John Connor</a:t>
            </a:r>
          </a:p>
          <a:p>
            <a:r>
              <a:rPr lang="en-US" sz="2800" dirty="0" smtClean="0"/>
              <a:t>Daytona State College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B.F. Skinner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52578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The rat experiment can also be applied to school-children, i.e. the </a:t>
            </a:r>
            <a:r>
              <a:rPr lang="en-US" b="1" dirty="0" smtClean="0"/>
              <a:t>operant</a:t>
            </a:r>
            <a:r>
              <a:rPr lang="en-US" dirty="0" smtClean="0"/>
              <a:t> could be the reading of a good book and the </a:t>
            </a:r>
            <a:r>
              <a:rPr lang="en-US" b="1" dirty="0" smtClean="0"/>
              <a:t>reinforcement</a:t>
            </a:r>
            <a:r>
              <a:rPr lang="en-US" dirty="0" smtClean="0"/>
              <a:t> could be the teacher putting a gold star by the student’s name on a public list in the classroom for </a:t>
            </a:r>
            <a:r>
              <a:rPr lang="en-US" dirty="0" smtClean="0"/>
              <a:t>the </a:t>
            </a:r>
            <a:r>
              <a:rPr lang="en-US" dirty="0" smtClean="0"/>
              <a:t>reading of said book.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341863"/>
            <a:ext cx="2857500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5930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Albert Bandura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371600"/>
            <a:ext cx="3352800" cy="460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7748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Albert Bandura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Is a </a:t>
            </a:r>
            <a:r>
              <a:rPr lang="en-US" i="1" dirty="0" smtClean="0"/>
              <a:t>developmental psychologist</a:t>
            </a:r>
            <a:r>
              <a:rPr lang="en-US" dirty="0" smtClean="0"/>
              <a:t> (19251204-P)</a:t>
            </a:r>
            <a:endParaRPr lang="en-US" i="1" dirty="0" smtClean="0"/>
          </a:p>
          <a:p>
            <a:r>
              <a:rPr lang="en-US" dirty="0" smtClean="0"/>
              <a:t>Refined </a:t>
            </a:r>
            <a:r>
              <a:rPr lang="en-US" b="1" dirty="0" smtClean="0"/>
              <a:t>self-efficacy theory</a:t>
            </a:r>
            <a:r>
              <a:rPr lang="en-US" dirty="0" smtClean="0"/>
              <a:t>, in which personal beliefs become a primary and explicit explanation for motivation</a:t>
            </a:r>
          </a:p>
          <a:p>
            <a:r>
              <a:rPr lang="en-US" dirty="0" smtClean="0"/>
              <a:t>Example:  A student believes he can write a passing term-paper, so he does so</a:t>
            </a:r>
          </a:p>
          <a:p>
            <a:r>
              <a:rPr lang="en-US" dirty="0" smtClean="0"/>
              <a:t>NOT an example:  A student has a healthy level of self-esteem, so he writes a passing term-paper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21421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Albert Bandura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Also NOT an example:  A student has written a good term-paper in the past, so he repeats</a:t>
            </a:r>
          </a:p>
          <a:p>
            <a:r>
              <a:rPr lang="en-US" b="1" dirty="0" smtClean="0"/>
              <a:t>Self-efficacy</a:t>
            </a:r>
            <a:r>
              <a:rPr lang="en-US" dirty="0" smtClean="0"/>
              <a:t> is self-constructed and is like confidence, but is definite, not abstracted</a:t>
            </a:r>
          </a:p>
          <a:p>
            <a:r>
              <a:rPr lang="en-US" dirty="0" smtClean="0"/>
              <a:t>The dark side to self-efficacy is it can lead to only approaching easy tasks, obsessing over easy or hard tasks at the occlusion of more important life goals, or </a:t>
            </a:r>
            <a:r>
              <a:rPr lang="en-US" b="1" dirty="0" smtClean="0"/>
              <a:t>learned helplessness</a:t>
            </a:r>
            <a:r>
              <a:rPr lang="en-US" dirty="0" smtClean="0"/>
              <a:t> (a type of depression) </a:t>
            </a:r>
            <a:r>
              <a:rPr lang="en-US" smtClean="0"/>
              <a:t>if self-efficacy </a:t>
            </a:r>
            <a:r>
              <a:rPr lang="en-US" dirty="0" smtClean="0"/>
              <a:t>is too low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06151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Jean Piaget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95400"/>
            <a:ext cx="4114800" cy="498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Jean Piaget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Was a </a:t>
            </a:r>
            <a:r>
              <a:rPr lang="en-US" i="1" dirty="0" smtClean="0"/>
              <a:t>psychological constructivist</a:t>
            </a:r>
            <a:r>
              <a:rPr lang="en-US" dirty="0" smtClean="0"/>
              <a:t> (1896-1980)</a:t>
            </a:r>
            <a:endParaRPr lang="en-US" i="1" dirty="0" smtClean="0"/>
          </a:p>
          <a:p>
            <a:r>
              <a:rPr lang="en-US" dirty="0" smtClean="0"/>
              <a:t>Believed learning involved an interplay of </a:t>
            </a:r>
            <a:r>
              <a:rPr lang="en-US" b="1" dirty="0" smtClean="0"/>
              <a:t>assimilation</a:t>
            </a:r>
            <a:r>
              <a:rPr lang="en-US" dirty="0" smtClean="0"/>
              <a:t> and </a:t>
            </a:r>
            <a:r>
              <a:rPr lang="en-US" b="1" dirty="0" smtClean="0"/>
              <a:t>accommodation</a:t>
            </a:r>
          </a:p>
          <a:p>
            <a:r>
              <a:rPr lang="en-US" b="1" dirty="0" smtClean="0"/>
              <a:t>Assimilation</a:t>
            </a:r>
            <a:r>
              <a:rPr lang="en-US" dirty="0" smtClean="0"/>
              <a:t> is the adjustment of the interpretation of new experiences to fit prior concepts (assimilating new information)</a:t>
            </a:r>
          </a:p>
          <a:p>
            <a:r>
              <a:rPr lang="en-US" b="1" dirty="0" smtClean="0"/>
              <a:t>Accommodation</a:t>
            </a:r>
            <a:r>
              <a:rPr lang="en-US" dirty="0" smtClean="0"/>
              <a:t> is the adjustment of concepts to fit new experiences (adapting or changing beliefs to fit new phenomena)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64517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Jean Piaget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alternation between </a:t>
            </a:r>
            <a:r>
              <a:rPr lang="en-US" b="1" dirty="0" smtClean="0"/>
              <a:t>assimilation</a:t>
            </a:r>
            <a:r>
              <a:rPr lang="en-US" dirty="0" smtClean="0"/>
              <a:t> and </a:t>
            </a:r>
            <a:r>
              <a:rPr lang="en-US" b="1" dirty="0" smtClean="0"/>
              <a:t>accommodation</a:t>
            </a:r>
            <a:r>
              <a:rPr lang="en-US" dirty="0" smtClean="0"/>
              <a:t> leads to short-term learning </a:t>
            </a:r>
            <a:r>
              <a:rPr lang="en-US" u="sng" dirty="0" smtClean="0"/>
              <a:t>and</a:t>
            </a:r>
            <a:r>
              <a:rPr lang="en-US" dirty="0" smtClean="0"/>
              <a:t> long-term </a:t>
            </a:r>
            <a:r>
              <a:rPr lang="en-US" i="1" dirty="0" smtClean="0"/>
              <a:t>developmental change</a:t>
            </a:r>
            <a:endParaRPr lang="en-US" dirty="0" smtClean="0"/>
          </a:p>
          <a:p>
            <a:r>
              <a:rPr lang="en-US" dirty="0" smtClean="0"/>
              <a:t>Piaget proposed four major stages for the cognitive development of children which build up and cannot be skipped (staircase model):</a:t>
            </a:r>
          </a:p>
          <a:p>
            <a:r>
              <a:rPr lang="en-US" dirty="0" smtClean="0"/>
              <a:t>1.) </a:t>
            </a:r>
            <a:r>
              <a:rPr lang="en-US" dirty="0" err="1" smtClean="0"/>
              <a:t>Sensori</a:t>
            </a:r>
            <a:r>
              <a:rPr lang="en-US" dirty="0"/>
              <a:t>[</a:t>
            </a:r>
            <a:r>
              <a:rPr lang="en-US" dirty="0" smtClean="0"/>
              <a:t>-]motor intelligence</a:t>
            </a:r>
          </a:p>
          <a:p>
            <a:r>
              <a:rPr lang="en-US" dirty="0" smtClean="0"/>
              <a:t>2.) </a:t>
            </a:r>
            <a:r>
              <a:rPr lang="en-US" b="1" dirty="0" smtClean="0"/>
              <a:t>Pre</a:t>
            </a:r>
            <a:r>
              <a:rPr lang="en-US" dirty="0"/>
              <a:t>[</a:t>
            </a:r>
            <a:r>
              <a:rPr lang="en-US" dirty="0" smtClean="0"/>
              <a:t>-]</a:t>
            </a:r>
            <a:r>
              <a:rPr lang="en-US" b="1" dirty="0" smtClean="0"/>
              <a:t>operational</a:t>
            </a:r>
            <a:r>
              <a:rPr lang="en-US" dirty="0" smtClean="0"/>
              <a:t> thinking</a:t>
            </a:r>
          </a:p>
          <a:p>
            <a:r>
              <a:rPr lang="en-US" dirty="0" smtClean="0"/>
              <a:t>3.) </a:t>
            </a:r>
            <a:r>
              <a:rPr lang="en-US" b="1" dirty="0" smtClean="0"/>
              <a:t>Concrete</a:t>
            </a:r>
            <a:r>
              <a:rPr lang="en-US" dirty="0" smtClean="0"/>
              <a:t> operational thinking</a:t>
            </a:r>
          </a:p>
          <a:p>
            <a:r>
              <a:rPr lang="en-US" dirty="0" smtClean="0"/>
              <a:t>4.) </a:t>
            </a:r>
            <a:r>
              <a:rPr lang="en-US" b="1" dirty="0" smtClean="0"/>
              <a:t>Formal</a:t>
            </a:r>
            <a:r>
              <a:rPr lang="en-US" dirty="0" smtClean="0"/>
              <a:t> operational thinking</a:t>
            </a:r>
          </a:p>
        </p:txBody>
      </p:sp>
    </p:spTree>
    <p:extLst>
      <p:ext uri="{BB962C8B-B14F-4D97-AF65-F5344CB8AC3E}">
        <p14:creationId xmlns:p14="http://schemas.microsoft.com/office/powerpoint/2010/main" val="407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Howard Gardner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0"/>
            <a:ext cx="5464969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3342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Howard Gardner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Is a </a:t>
            </a:r>
            <a:r>
              <a:rPr lang="en-US" i="1" dirty="0" smtClean="0"/>
              <a:t>developmental psychologist</a:t>
            </a:r>
            <a:r>
              <a:rPr lang="en-US" dirty="0" smtClean="0"/>
              <a:t> (19430711-P)</a:t>
            </a:r>
            <a:endParaRPr lang="en-US" i="1" dirty="0" smtClean="0"/>
          </a:p>
          <a:p>
            <a:r>
              <a:rPr lang="en-US" dirty="0" smtClean="0"/>
              <a:t>Proposed a </a:t>
            </a:r>
            <a:r>
              <a:rPr lang="en-US" b="1" dirty="0" smtClean="0"/>
              <a:t>theory of multiple intelligences</a:t>
            </a:r>
            <a:r>
              <a:rPr lang="en-US" dirty="0" smtClean="0"/>
              <a:t> in 1983 and </a:t>
            </a:r>
            <a:r>
              <a:rPr lang="en-US" dirty="0" smtClean="0"/>
              <a:t>refined it </a:t>
            </a:r>
            <a:r>
              <a:rPr lang="en-US" dirty="0" smtClean="0"/>
              <a:t>in 2003</a:t>
            </a:r>
          </a:p>
          <a:p>
            <a:r>
              <a:rPr lang="en-US" dirty="0" smtClean="0"/>
              <a:t>Says there are at least 8 forms of intelligence that function independently of each other:</a:t>
            </a:r>
          </a:p>
          <a:p>
            <a:r>
              <a:rPr lang="en-US" dirty="0" smtClean="0"/>
              <a:t>Linguistic</a:t>
            </a:r>
            <a:r>
              <a:rPr lang="en-US" dirty="0"/>
              <a:t>, logic-mathematical, musical, spatial, bodily kinesthetic, naturalist, </a:t>
            </a:r>
            <a:r>
              <a:rPr lang="en-US" dirty="0" smtClean="0"/>
              <a:t>interpersonal, </a:t>
            </a:r>
            <a:r>
              <a:rPr lang="en-US" dirty="0"/>
              <a:t>and </a:t>
            </a:r>
            <a:r>
              <a:rPr lang="en-US" dirty="0" smtClean="0"/>
              <a:t>intrapersonal</a:t>
            </a:r>
          </a:p>
          <a:p>
            <a:r>
              <a:rPr lang="en-US" dirty="0" smtClean="0"/>
              <a:t>Is considering a 9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i="1" dirty="0" smtClean="0"/>
              <a:t>existential</a:t>
            </a:r>
            <a:r>
              <a:rPr lang="en-US" dirty="0" smtClean="0"/>
              <a:t> intelligence</a:t>
            </a:r>
          </a:p>
        </p:txBody>
      </p:sp>
    </p:spTree>
    <p:extLst>
      <p:ext uri="{BB962C8B-B14F-4D97-AF65-F5344CB8AC3E}">
        <p14:creationId xmlns:p14="http://schemas.microsoft.com/office/powerpoint/2010/main" val="2758174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Howard Gardner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Each person has a mix of the intelligences and everyone has a different level of development in some versus the others.</a:t>
            </a:r>
          </a:p>
          <a:p>
            <a:r>
              <a:rPr lang="en-US" dirty="0" smtClean="0"/>
              <a:t>A person does not necessarily use the same type of intelligence you would expect them to use, i.e. a pianist could be using logic-mathematics more than music when playing, and linguistic and/or intrapersonal intelligence when composing.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47758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B.F. Skinner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066800"/>
            <a:ext cx="378119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7900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B.F. Skinner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Was an American </a:t>
            </a:r>
            <a:r>
              <a:rPr lang="en-US" i="1" dirty="0" smtClean="0"/>
              <a:t>behaviorist</a:t>
            </a:r>
            <a:r>
              <a:rPr lang="en-US" dirty="0" smtClean="0"/>
              <a:t> (1904-1990)</a:t>
            </a:r>
            <a:endParaRPr lang="en-US" i="1" dirty="0" smtClean="0"/>
          </a:p>
          <a:p>
            <a:r>
              <a:rPr lang="en-US" dirty="0" smtClean="0"/>
              <a:t>Put a rat in a cage with a lever to release food pellets and discovered the rat would find the lever and use it over and over to get food.</a:t>
            </a:r>
          </a:p>
          <a:p>
            <a:r>
              <a:rPr lang="en-US" dirty="0" smtClean="0"/>
              <a:t>Called the rat’s behavioral changes </a:t>
            </a:r>
            <a:r>
              <a:rPr lang="en-US" b="1" dirty="0" smtClean="0"/>
              <a:t>operant conditioning</a:t>
            </a:r>
            <a:r>
              <a:rPr lang="en-US" dirty="0" smtClean="0"/>
              <a:t>, the pressing of the lever the </a:t>
            </a:r>
            <a:r>
              <a:rPr lang="en-US" b="1" dirty="0" smtClean="0"/>
              <a:t>operant</a:t>
            </a:r>
            <a:r>
              <a:rPr lang="en-US" dirty="0" smtClean="0"/>
              <a:t>, and the food pellets the </a:t>
            </a:r>
            <a:r>
              <a:rPr lang="en-US" b="1" dirty="0" smtClean="0"/>
              <a:t>reinforcement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96350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543</Words>
  <Application>Microsoft Office PowerPoint</Application>
  <PresentationFormat>On-screen Show (4:3)</PresentationFormat>
  <Paragraphs>45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The Educational Contributions of Jean Piaget, Howard Gardner, B.F. Skinner, and Albert Bandura</vt:lpstr>
      <vt:lpstr>Jean Piaget</vt:lpstr>
      <vt:lpstr>Jean Piaget</vt:lpstr>
      <vt:lpstr>Jean Piaget</vt:lpstr>
      <vt:lpstr>Howard Gardner</vt:lpstr>
      <vt:lpstr>Howard Gardner</vt:lpstr>
      <vt:lpstr>Howard Gardner</vt:lpstr>
      <vt:lpstr>B.F. Skinner</vt:lpstr>
      <vt:lpstr>B.F. Skinner</vt:lpstr>
      <vt:lpstr>B.F. Skinner</vt:lpstr>
      <vt:lpstr>Albert Bandura</vt:lpstr>
      <vt:lpstr>Albert Bandura</vt:lpstr>
      <vt:lpstr>Albert Bandura</vt:lpstr>
    </vt:vector>
  </TitlesOfParts>
  <Company>Daytona State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Daytona State College User</dc:creator>
  <cp:lastModifiedBy>richardxthripp</cp:lastModifiedBy>
  <cp:revision>23</cp:revision>
  <dcterms:created xsi:type="dcterms:W3CDTF">2011-01-26T14:43:15Z</dcterms:created>
  <dcterms:modified xsi:type="dcterms:W3CDTF">2011-04-12T21:56:56Z</dcterms:modified>
</cp:coreProperties>
</file>